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82" r:id="rId2"/>
    <p:sldId id="283" r:id="rId3"/>
    <p:sldId id="284" r:id="rId4"/>
    <p:sldId id="285" r:id="rId5"/>
    <p:sldId id="290" r:id="rId6"/>
    <p:sldId id="288" r:id="rId7"/>
    <p:sldId id="289" r:id="rId8"/>
    <p:sldId id="286" r:id="rId9"/>
    <p:sldId id="291" r:id="rId10"/>
    <p:sldId id="292" r:id="rId11"/>
    <p:sldId id="293" r:id="rId12"/>
  </p:sldIdLst>
  <p:sldSz cx="9144000" cy="6858000" type="screen4x3"/>
  <p:notesSz cx="6797675" cy="99314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7" autoAdjust="0"/>
    <p:restoredTop sz="94563" autoAdjust="0"/>
  </p:normalViewPr>
  <p:slideViewPr>
    <p:cSldViewPr>
      <p:cViewPr varScale="1">
        <p:scale>
          <a:sx n="85" d="100"/>
          <a:sy n="85" d="100"/>
        </p:scale>
        <p:origin x="155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57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sz="quarter" idx="1"/>
          </p:nvPr>
        </p:nvSpPr>
        <p:spPr>
          <a:xfrm>
            <a:off x="3850443" y="0"/>
            <a:ext cx="2945659" cy="496570"/>
          </a:xfrm>
          <a:prstGeom prst="rect">
            <a:avLst/>
          </a:prstGeom>
        </p:spPr>
        <p:txBody>
          <a:bodyPr vert="horz" lIns="91440" tIns="45720" rIns="91440" bIns="45720" rtlCol="0"/>
          <a:lstStyle>
            <a:lvl1pPr algn="r">
              <a:defRPr sz="1200"/>
            </a:lvl1pPr>
          </a:lstStyle>
          <a:p>
            <a:fld id="{463C185F-3B3D-4BC8-9A2A-C79CDAAA9113}" type="datetimeFigureOut">
              <a:rPr lang="en-GB" smtClean="0"/>
              <a:pPr/>
              <a:t>15/03/2017</a:t>
            </a:fld>
            <a:endParaRPr lang="en-GB"/>
          </a:p>
        </p:txBody>
      </p:sp>
      <p:sp>
        <p:nvSpPr>
          <p:cNvPr id="4" name="Tijdelijke aanduiding voor voettekst 3"/>
          <p:cNvSpPr>
            <a:spLocks noGrp="1"/>
          </p:cNvSpPr>
          <p:nvPr>
            <p:ph type="ftr" sz="quarter" idx="2"/>
          </p:nvPr>
        </p:nvSpPr>
        <p:spPr>
          <a:xfrm>
            <a:off x="0" y="9433106"/>
            <a:ext cx="2945659" cy="496570"/>
          </a:xfrm>
          <a:prstGeom prst="rect">
            <a:avLst/>
          </a:prstGeom>
        </p:spPr>
        <p:txBody>
          <a:bodyPr vert="horz" lIns="91440" tIns="45720" rIns="91440" bIns="45720" rtlCol="0" anchor="b"/>
          <a:lstStyle>
            <a:lvl1pPr algn="l">
              <a:defRPr sz="1200"/>
            </a:lvl1pPr>
          </a:lstStyle>
          <a:p>
            <a:endParaRPr lang="en-GB"/>
          </a:p>
        </p:txBody>
      </p:sp>
      <p:sp>
        <p:nvSpPr>
          <p:cNvPr id="5" name="Tijdelijke aanduiding voor dianummer 4"/>
          <p:cNvSpPr>
            <a:spLocks noGrp="1"/>
          </p:cNvSpPr>
          <p:nvPr>
            <p:ph type="sldNum" sz="quarter" idx="3"/>
          </p:nvPr>
        </p:nvSpPr>
        <p:spPr>
          <a:xfrm>
            <a:off x="3850443" y="9433106"/>
            <a:ext cx="2945659" cy="496570"/>
          </a:xfrm>
          <a:prstGeom prst="rect">
            <a:avLst/>
          </a:prstGeom>
        </p:spPr>
        <p:txBody>
          <a:bodyPr vert="horz" lIns="91440" tIns="45720" rIns="91440" bIns="45720" rtlCol="0" anchor="b"/>
          <a:lstStyle>
            <a:lvl1pPr algn="r">
              <a:defRPr sz="1200"/>
            </a:lvl1pPr>
          </a:lstStyle>
          <a:p>
            <a:fld id="{65984A6A-5CEE-4F3F-83A9-5EC764E3E419}" type="slidenum">
              <a:rPr lang="en-GB" smtClean="0"/>
              <a:pPr/>
              <a:t>‹#›</a:t>
            </a:fld>
            <a:endParaRPr lang="en-GB"/>
          </a:p>
        </p:txBody>
      </p:sp>
    </p:spTree>
    <p:extLst>
      <p:ext uri="{BB962C8B-B14F-4D97-AF65-F5344CB8AC3E}">
        <p14:creationId xmlns:p14="http://schemas.microsoft.com/office/powerpoint/2010/main" val="3634166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57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50443" y="0"/>
            <a:ext cx="2945659" cy="496570"/>
          </a:xfrm>
          <a:prstGeom prst="rect">
            <a:avLst/>
          </a:prstGeom>
        </p:spPr>
        <p:txBody>
          <a:bodyPr vert="horz" lIns="91440" tIns="45720" rIns="91440" bIns="45720" rtlCol="0"/>
          <a:lstStyle>
            <a:lvl1pPr algn="r">
              <a:defRPr sz="1200"/>
            </a:lvl1pPr>
          </a:lstStyle>
          <a:p>
            <a:fld id="{D2BC0058-3E49-43CD-8E94-3566594B0A43}" type="datetimeFigureOut">
              <a:rPr lang="en-GB" smtClean="0"/>
              <a:pPr/>
              <a:t>15/03/2017</a:t>
            </a:fld>
            <a:endParaRPr lang="en-GB"/>
          </a:p>
        </p:txBody>
      </p:sp>
      <p:sp>
        <p:nvSpPr>
          <p:cNvPr id="4" name="Tijdelijke aanduiding voor dia-afbeelding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79768" y="4717415"/>
            <a:ext cx="5438140" cy="446913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6" name="Tijdelijke aanduiding voor voettekst 5"/>
          <p:cNvSpPr>
            <a:spLocks noGrp="1"/>
          </p:cNvSpPr>
          <p:nvPr>
            <p:ph type="ftr" sz="quarter" idx="4"/>
          </p:nvPr>
        </p:nvSpPr>
        <p:spPr>
          <a:xfrm>
            <a:off x="0" y="9433106"/>
            <a:ext cx="2945659" cy="496570"/>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50443" y="9433106"/>
            <a:ext cx="2945659" cy="496570"/>
          </a:xfrm>
          <a:prstGeom prst="rect">
            <a:avLst/>
          </a:prstGeom>
        </p:spPr>
        <p:txBody>
          <a:bodyPr vert="horz" lIns="91440" tIns="45720" rIns="91440" bIns="45720" rtlCol="0" anchor="b"/>
          <a:lstStyle>
            <a:lvl1pPr algn="r">
              <a:defRPr sz="1200"/>
            </a:lvl1pPr>
          </a:lstStyle>
          <a:p>
            <a:fld id="{71E09B01-9836-40C2-9318-7E253FBFB375}" type="slidenum">
              <a:rPr lang="en-GB" smtClean="0"/>
              <a:pPr/>
              <a:t>‹#›</a:t>
            </a:fld>
            <a:endParaRPr lang="en-GB"/>
          </a:p>
        </p:txBody>
      </p:sp>
    </p:spTree>
    <p:extLst>
      <p:ext uri="{BB962C8B-B14F-4D97-AF65-F5344CB8AC3E}">
        <p14:creationId xmlns:p14="http://schemas.microsoft.com/office/powerpoint/2010/main" val="636909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1331913" y="6308725"/>
            <a:ext cx="2895600" cy="365125"/>
          </a:xfrm>
        </p:spPr>
        <p:txBody>
          <a:bodyPr/>
          <a:lstStyle>
            <a:lvl1pPr>
              <a:defRPr dirty="0"/>
            </a:lvl1pPr>
          </a:lstStyle>
          <a:p>
            <a:pPr>
              <a:defRPr/>
            </a:pPr>
            <a:endParaRPr lang="en-US"/>
          </a:p>
        </p:txBody>
      </p:sp>
    </p:spTree>
    <p:extLst>
      <p:ext uri="{BB962C8B-B14F-4D97-AF65-F5344CB8AC3E}">
        <p14:creationId xmlns:p14="http://schemas.microsoft.com/office/powerpoint/2010/main" val="1751794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Footer Placeholder 4"/>
          <p:cNvSpPr>
            <a:spLocks noGrp="1"/>
          </p:cNvSpPr>
          <p:nvPr>
            <p:ph type="ftr" sz="quarter" idx="10"/>
          </p:nvPr>
        </p:nvSpPr>
        <p:spPr>
          <a:xfrm>
            <a:off x="1331913" y="6308725"/>
            <a:ext cx="2895600" cy="365125"/>
          </a:xfrm>
        </p:spPr>
        <p:txBody>
          <a:bodyPr/>
          <a:lstStyle>
            <a:lvl1pPr>
              <a:defRPr dirty="0"/>
            </a:lvl1pPr>
          </a:lstStyle>
          <a:p>
            <a:pPr>
              <a:defRPr/>
            </a:pPr>
            <a:endParaRPr lang="en-US"/>
          </a:p>
        </p:txBody>
      </p:sp>
      <p:sp>
        <p:nvSpPr>
          <p:cNvPr id="5" name="Title 1"/>
          <p:cNvSpPr>
            <a:spLocks noGrp="1"/>
          </p:cNvSpPr>
          <p:nvPr>
            <p:ph type="title"/>
          </p:nvPr>
        </p:nvSpPr>
        <p:spPr>
          <a:xfrm>
            <a:off x="395288" y="908721"/>
            <a:ext cx="8291512" cy="792087"/>
          </a:xfrm>
        </p:spPr>
        <p:txBody>
          <a:bodyPr/>
          <a:lstStyle>
            <a:lvl1pPr>
              <a:defRPr>
                <a:solidFill>
                  <a:schemeClr val="accent5">
                    <a:lumMod val="75000"/>
                  </a:schemeClr>
                </a:solidFill>
              </a:defRPr>
            </a:lvl1pPr>
          </a:lstStyle>
          <a:p>
            <a:r>
              <a:rPr lang="en-US" dirty="0"/>
              <a:t>Click to edit Master title style</a:t>
            </a:r>
          </a:p>
        </p:txBody>
      </p:sp>
      <p:sp>
        <p:nvSpPr>
          <p:cNvPr id="6" name="Content Placeholder 2"/>
          <p:cNvSpPr>
            <a:spLocks noGrp="1"/>
          </p:cNvSpPr>
          <p:nvPr>
            <p:ph idx="1"/>
          </p:nvPr>
        </p:nvSpPr>
        <p:spPr>
          <a:xfrm>
            <a:off x="395536" y="1772816"/>
            <a:ext cx="8291264" cy="410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31031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en-GB"/>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datum 3"/>
          <p:cNvSpPr>
            <a:spLocks noGrp="1"/>
          </p:cNvSpPr>
          <p:nvPr>
            <p:ph type="dt" sz="half" idx="10"/>
          </p:nvPr>
        </p:nvSpPr>
        <p:spPr/>
        <p:txBody>
          <a:bodyPr/>
          <a:lstStyle>
            <a:lvl1pPr>
              <a:defRPr/>
            </a:lvl1pPr>
          </a:lstStyle>
          <a:p>
            <a:endParaRPr lang="de-DE"/>
          </a:p>
        </p:txBody>
      </p:sp>
      <p:sp>
        <p:nvSpPr>
          <p:cNvPr id="5" name="Tijdelijke aanduiding voor voettekst 4"/>
          <p:cNvSpPr>
            <a:spLocks noGrp="1"/>
          </p:cNvSpPr>
          <p:nvPr>
            <p:ph type="ftr" sz="quarter" idx="11"/>
          </p:nvPr>
        </p:nvSpPr>
        <p:spPr/>
        <p:txBody>
          <a:bodyPr/>
          <a:lstStyle>
            <a:lvl1pPr>
              <a:defRPr/>
            </a:lvl1pPr>
          </a:lstStyle>
          <a:p>
            <a:endParaRPr lang="de-DE"/>
          </a:p>
        </p:txBody>
      </p:sp>
      <p:sp>
        <p:nvSpPr>
          <p:cNvPr id="6" name="Tijdelijke aanduiding voor dianummer 5"/>
          <p:cNvSpPr>
            <a:spLocks noGrp="1"/>
          </p:cNvSpPr>
          <p:nvPr>
            <p:ph type="sldNum" sz="quarter" idx="12"/>
          </p:nvPr>
        </p:nvSpPr>
        <p:spPr/>
        <p:txBody>
          <a:bodyPr/>
          <a:lstStyle>
            <a:lvl1pPr>
              <a:defRPr/>
            </a:lvl1pPr>
          </a:lstStyle>
          <a:p>
            <a:fld id="{6F0EFEC9-8E51-425C-A4F8-AC70D3C80454}" type="slidenum">
              <a:rPr lang="de-DE"/>
              <a:pPr/>
              <a:t>‹#›</a:t>
            </a:fld>
            <a:endParaRPr lang="de-DE"/>
          </a:p>
        </p:txBody>
      </p:sp>
    </p:spTree>
    <p:extLst>
      <p:ext uri="{BB962C8B-B14F-4D97-AF65-F5344CB8AC3E}">
        <p14:creationId xmlns:p14="http://schemas.microsoft.com/office/powerpoint/2010/main" val="30324812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28" y="0"/>
            <a:ext cx="9139943" cy="6858000"/>
          </a:xfrm>
          <a:prstGeom prst="rect">
            <a:avLst/>
          </a:prstGeom>
        </p:spPr>
      </p:pic>
      <p:sp>
        <p:nvSpPr>
          <p:cNvPr id="1026" name="Title Placeholder 1"/>
          <p:cNvSpPr>
            <a:spLocks noGrp="1"/>
          </p:cNvSpPr>
          <p:nvPr>
            <p:ph type="title"/>
          </p:nvPr>
        </p:nvSpPr>
        <p:spPr bwMode="auto">
          <a:xfrm>
            <a:off x="395288" y="1196975"/>
            <a:ext cx="8291512"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endParaRPr lang="en-GB" dirty="0"/>
          </a:p>
        </p:txBody>
      </p:sp>
      <p:sp>
        <p:nvSpPr>
          <p:cNvPr id="1027" name="Text Placeholder 2"/>
          <p:cNvSpPr>
            <a:spLocks noGrp="1"/>
          </p:cNvSpPr>
          <p:nvPr>
            <p:ph type="body" idx="1"/>
          </p:nvPr>
        </p:nvSpPr>
        <p:spPr bwMode="auto">
          <a:xfrm>
            <a:off x="395288" y="2133600"/>
            <a:ext cx="8291512" cy="399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5820F9F-4A78-4794-BA0A-638F9F166864}" type="datetimeFigureOut">
              <a:rPr lang="en-US"/>
              <a:pPr>
                <a:defRPr/>
              </a:pPr>
              <a:t>3/15/2017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6455646F-B914-4171-99C3-A02015CBB213}" type="slidenum">
              <a:rPr lang="en-US"/>
              <a:pPr>
                <a:defRPr/>
              </a:pPr>
              <a:t>‹#›</a:t>
            </a:fld>
            <a:endParaRPr lang="en-US"/>
          </a:p>
        </p:txBody>
      </p:sp>
      <p:sp>
        <p:nvSpPr>
          <p:cNvPr id="8" name="Rectangle 7"/>
          <p:cNvSpPr/>
          <p:nvPr/>
        </p:nvSpPr>
        <p:spPr>
          <a:xfrm>
            <a:off x="1547664" y="188640"/>
            <a:ext cx="7200800" cy="276999"/>
          </a:xfrm>
          <a:prstGeom prst="rect">
            <a:avLst/>
          </a:prstGeom>
        </p:spPr>
        <p:txBody>
          <a:bodyPr wrap="square">
            <a:spAutoFit/>
          </a:bodyPr>
          <a:lstStyle/>
          <a:p>
            <a:pPr algn="r"/>
            <a:endParaRPr lang="en-US" sz="1200" dirty="0">
              <a:solidFill>
                <a:srgbClr val="0070C0"/>
              </a:solidFill>
            </a:endParaRPr>
          </a:p>
        </p:txBody>
      </p:sp>
      <p:pic>
        <p:nvPicPr>
          <p:cNvPr id="10" name="Picture 9" descr="relang-logo.png"/>
          <p:cNvPicPr>
            <a:picLocks noChangeAspect="1"/>
          </p:cNvPicPr>
          <p:nvPr/>
        </p:nvPicPr>
        <p:blipFill>
          <a:blip r:embed="rId6" cstate="print"/>
          <a:stretch>
            <a:fillRect/>
          </a:stretch>
        </p:blipFill>
        <p:spPr>
          <a:xfrm>
            <a:off x="323528" y="188640"/>
            <a:ext cx="1806200" cy="504056"/>
          </a:xfrm>
          <a:prstGeom prst="rect">
            <a:avLst/>
          </a:prstGeom>
        </p:spPr>
      </p:pic>
      <p:sp>
        <p:nvSpPr>
          <p:cNvPr id="11" name="Rectangle 10"/>
          <p:cNvSpPr/>
          <p:nvPr/>
        </p:nvSpPr>
        <p:spPr>
          <a:xfrm>
            <a:off x="395536" y="6231988"/>
            <a:ext cx="7200800" cy="271677"/>
          </a:xfrm>
          <a:prstGeom prst="rect">
            <a:avLst/>
          </a:prstGeom>
        </p:spPr>
        <p:txBody>
          <a:bodyPr wrap="square" anchor="ctr">
            <a:spAutoFit/>
          </a:bodyPr>
          <a:lstStyle/>
          <a:p>
            <a:pPr algn="l">
              <a:lnSpc>
                <a:spcPts val="1500"/>
              </a:lnSpc>
            </a:pPr>
            <a:endParaRPr lang="en-US" sz="1200" dirty="0">
              <a:solidFill>
                <a:srgbClr val="002060"/>
              </a:solidFill>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400" b="1" dirty="0"/>
              <a:t>RELANG </a:t>
            </a:r>
            <a:br>
              <a:rPr lang="fr-FR" sz="1800" dirty="0"/>
            </a:br>
            <a:r>
              <a:rPr lang="fr-FR" sz="1600" b="1" dirty="0">
                <a:solidFill>
                  <a:schemeClr val="tx1"/>
                </a:solidFill>
              </a:rPr>
              <a:t>Relier les examens de langue aux niveaux européens communs de référence pour les compétences en langue: promouvoir l’assurance qualité et faciliter la mobilité   </a:t>
            </a:r>
            <a:br>
              <a:rPr lang="fr-FR" dirty="0"/>
            </a:br>
            <a:endParaRPr lang="fr-FR" dirty="0"/>
          </a:p>
        </p:txBody>
      </p:sp>
      <p:sp>
        <p:nvSpPr>
          <p:cNvPr id="4" name="Rectangle 3"/>
          <p:cNvSpPr/>
          <p:nvPr/>
        </p:nvSpPr>
        <p:spPr>
          <a:xfrm>
            <a:off x="533400" y="1720840"/>
            <a:ext cx="8153400" cy="4185761"/>
          </a:xfrm>
          <a:prstGeom prst="rect">
            <a:avLst/>
          </a:prstGeom>
        </p:spPr>
        <p:txBody>
          <a:bodyPr wrap="square">
            <a:spAutoFit/>
          </a:bodyPr>
          <a:lstStyle/>
          <a:p>
            <a:endParaRPr lang="fr-FR" sz="2800" b="1" dirty="0"/>
          </a:p>
          <a:p>
            <a:endParaRPr lang="fr-FR" sz="2800" b="1" dirty="0"/>
          </a:p>
          <a:p>
            <a:endParaRPr lang="fr-FR" sz="2800" b="1" dirty="0"/>
          </a:p>
          <a:p>
            <a:r>
              <a:rPr lang="fr-FR" sz="2800" b="1" dirty="0"/>
              <a:t>			SPECIFICATION</a:t>
            </a:r>
            <a:r>
              <a:rPr lang="fr-FR" dirty="0"/>
              <a:t>    </a:t>
            </a:r>
          </a:p>
          <a:p>
            <a:endParaRPr lang="fr-FR" dirty="0"/>
          </a:p>
          <a:p>
            <a:endParaRPr lang="fr-FR" dirty="0"/>
          </a:p>
          <a:p>
            <a:endParaRPr lang="fr-FR" dirty="0"/>
          </a:p>
          <a:p>
            <a:endParaRPr lang="fr-FR" dirty="0"/>
          </a:p>
          <a:p>
            <a:endParaRPr lang="fr-FR" dirty="0"/>
          </a:p>
          <a:p>
            <a:endParaRPr lang="fr-FR" dirty="0"/>
          </a:p>
          <a:p>
            <a:r>
              <a:rPr lang="fr-FR" sz="1400" b="1" dirty="0"/>
              <a:t>Centre européen pour les langues vivantes et la commission européenne METHODOLOGIES ET EVALUATION INNOVANTES DANS L’APPRENTISSAGE DES LANGUES  </a:t>
            </a:r>
          </a:p>
          <a:p>
            <a:r>
              <a:rPr lang="fr-FR" dirty="0"/>
              <a:t> </a:t>
            </a:r>
          </a:p>
        </p:txBody>
      </p:sp>
    </p:spTree>
    <p:extLst>
      <p:ext uri="{BB962C8B-B14F-4D97-AF65-F5344CB8AC3E}">
        <p14:creationId xmlns:p14="http://schemas.microsoft.com/office/powerpoint/2010/main" val="40593984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3600" dirty="0"/>
              <a:t>Activités langagières Fiches A9 A18</a:t>
            </a:r>
          </a:p>
        </p:txBody>
      </p:sp>
      <p:sp>
        <p:nvSpPr>
          <p:cNvPr id="3" name="Espace réservé du contenu 2"/>
          <p:cNvSpPr>
            <a:spLocks noGrp="1"/>
          </p:cNvSpPr>
          <p:nvPr>
            <p:ph idx="1"/>
          </p:nvPr>
        </p:nvSpPr>
        <p:spPr/>
        <p:txBody>
          <a:bodyPr/>
          <a:lstStyle/>
          <a:p>
            <a:r>
              <a:rPr lang="fr-FR" sz="2400" dirty="0"/>
              <a:t>Ecouter</a:t>
            </a:r>
          </a:p>
          <a:p>
            <a:r>
              <a:rPr lang="fr-FR" sz="2400" dirty="0"/>
              <a:t>Lire</a:t>
            </a:r>
          </a:p>
          <a:p>
            <a:r>
              <a:rPr lang="fr-FR" sz="2400" dirty="0"/>
              <a:t>Parler interaction</a:t>
            </a:r>
          </a:p>
          <a:p>
            <a:r>
              <a:rPr lang="fr-FR" sz="2400" dirty="0"/>
              <a:t>Ecrire</a:t>
            </a:r>
          </a:p>
          <a:p>
            <a:r>
              <a:rPr lang="fr-FR" sz="2400" dirty="0"/>
              <a:t>Parler production</a:t>
            </a:r>
          </a:p>
          <a:p>
            <a:r>
              <a:rPr lang="fr-FR" sz="2400" dirty="0"/>
              <a:t>Combinaisons de compétences intégrées</a:t>
            </a:r>
          </a:p>
          <a:p>
            <a:r>
              <a:rPr lang="fr-FR" sz="2400" dirty="0"/>
              <a:t>Compétences intégrées</a:t>
            </a:r>
          </a:p>
          <a:p>
            <a:r>
              <a:rPr lang="fr-FR" sz="2400" dirty="0"/>
              <a:t>Parler médiation</a:t>
            </a:r>
          </a:p>
          <a:p>
            <a:r>
              <a:rPr lang="fr-FR" sz="2400" dirty="0"/>
              <a:t>Ecrire médiation</a:t>
            </a:r>
          </a:p>
        </p:txBody>
      </p:sp>
    </p:spTree>
    <p:extLst>
      <p:ext uri="{BB962C8B-B14F-4D97-AF65-F5344CB8AC3E}">
        <p14:creationId xmlns:p14="http://schemas.microsoft.com/office/powerpoint/2010/main" val="2587720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3600" dirty="0"/>
              <a:t>Compétences langagières Fiches A19 A22</a:t>
            </a:r>
          </a:p>
        </p:txBody>
      </p:sp>
      <p:sp>
        <p:nvSpPr>
          <p:cNvPr id="3" name="Espace réservé du contenu 2"/>
          <p:cNvSpPr>
            <a:spLocks noGrp="1"/>
          </p:cNvSpPr>
          <p:nvPr>
            <p:ph idx="1"/>
          </p:nvPr>
        </p:nvSpPr>
        <p:spPr/>
        <p:txBody>
          <a:bodyPr/>
          <a:lstStyle/>
          <a:p>
            <a:r>
              <a:rPr lang="fr-FR" dirty="0"/>
              <a:t>Réception</a:t>
            </a:r>
          </a:p>
          <a:p>
            <a:r>
              <a:rPr lang="fr-FR" dirty="0"/>
              <a:t>Interaction</a:t>
            </a:r>
          </a:p>
          <a:p>
            <a:r>
              <a:rPr lang="fr-FR" dirty="0"/>
              <a:t>Production</a:t>
            </a:r>
          </a:p>
          <a:p>
            <a:r>
              <a:rPr lang="fr-FR"/>
              <a:t>Médiation</a:t>
            </a:r>
          </a:p>
          <a:p>
            <a:endParaRPr lang="fr-FR"/>
          </a:p>
        </p:txBody>
      </p:sp>
    </p:spTree>
    <p:extLst>
      <p:ext uri="{BB962C8B-B14F-4D97-AF65-F5344CB8AC3E}">
        <p14:creationId xmlns:p14="http://schemas.microsoft.com/office/powerpoint/2010/main" val="3859065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62000" y="1219200"/>
            <a:ext cx="8291512" cy="792163"/>
          </a:xfrm>
        </p:spPr>
        <p:txBody>
          <a:bodyPr/>
          <a:lstStyle/>
          <a:p>
            <a:r>
              <a:rPr lang="fr-FR" sz="2800" b="1" dirty="0">
                <a:solidFill>
                  <a:schemeClr val="bg2">
                    <a:lumMod val="50000"/>
                  </a:schemeClr>
                </a:solidFill>
              </a:rPr>
              <a:t>Procédures de mise en relation dans le manuel</a:t>
            </a:r>
          </a:p>
        </p:txBody>
      </p:sp>
      <p:sp>
        <p:nvSpPr>
          <p:cNvPr id="3" name="Espace réservé du contenu 2"/>
          <p:cNvSpPr>
            <a:spLocks noGrp="1"/>
          </p:cNvSpPr>
          <p:nvPr>
            <p:ph idx="1"/>
          </p:nvPr>
        </p:nvSpPr>
        <p:spPr/>
        <p:txBody>
          <a:bodyPr/>
          <a:lstStyle/>
          <a:p>
            <a:pPr marL="0" indent="0">
              <a:buNone/>
            </a:pPr>
            <a:r>
              <a:rPr lang="fr-FR" sz="2400" dirty="0"/>
              <a:t>• Familiarisation avec le CECR </a:t>
            </a:r>
          </a:p>
          <a:p>
            <a:pPr marL="0" indent="0">
              <a:buNone/>
            </a:pPr>
            <a:r>
              <a:rPr lang="fr-FR" sz="2400" dirty="0"/>
              <a:t>• Mise en relation à partir des spécifications concernant le contenu de l’examen </a:t>
            </a:r>
          </a:p>
          <a:p>
            <a:pPr marL="0" indent="0">
              <a:buNone/>
            </a:pPr>
            <a:r>
              <a:rPr lang="fr-FR" sz="2400" dirty="0"/>
              <a:t>• Standardisation et Calibrage </a:t>
            </a:r>
          </a:p>
          <a:p>
            <a:pPr marL="0" indent="0">
              <a:buNone/>
            </a:pPr>
            <a:r>
              <a:rPr lang="fr-FR" sz="2400" dirty="0"/>
              <a:t>• Validation: vérification que les résultats de l’examen sont en relation avec les niveaux correspondants du cadre </a:t>
            </a:r>
          </a:p>
        </p:txBody>
      </p:sp>
    </p:spTree>
    <p:extLst>
      <p:ext uri="{BB962C8B-B14F-4D97-AF65-F5344CB8AC3E}">
        <p14:creationId xmlns:p14="http://schemas.microsoft.com/office/powerpoint/2010/main" val="384831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chemeClr val="bg2">
                    <a:lumMod val="50000"/>
                  </a:schemeClr>
                </a:solidFill>
              </a:rPr>
              <a:t>Objectifs</a:t>
            </a:r>
          </a:p>
        </p:txBody>
      </p:sp>
      <p:sp>
        <p:nvSpPr>
          <p:cNvPr id="3" name="Espace réservé du contenu 2"/>
          <p:cNvSpPr>
            <a:spLocks noGrp="1"/>
          </p:cNvSpPr>
          <p:nvPr>
            <p:ph idx="1"/>
          </p:nvPr>
        </p:nvSpPr>
        <p:spPr/>
        <p:txBody>
          <a:bodyPr/>
          <a:lstStyle/>
          <a:p>
            <a:pPr marL="0" indent="0">
              <a:buNone/>
            </a:pPr>
            <a:r>
              <a:rPr lang="fr-FR" dirty="0"/>
              <a:t> * </a:t>
            </a:r>
            <a:r>
              <a:rPr lang="fr-FR" sz="2800" dirty="0"/>
              <a:t>Faire prendre conscience des bonnes pratiques dans la mise en relation avec le CECR</a:t>
            </a:r>
          </a:p>
          <a:p>
            <a:pPr marL="0" indent="0">
              <a:buNone/>
            </a:pPr>
            <a:r>
              <a:rPr lang="fr-FR" sz="2800" dirty="0"/>
              <a:t>* Définir les standards minimum dans le processus de     mise en relation </a:t>
            </a:r>
          </a:p>
          <a:p>
            <a:pPr marL="0" indent="0">
              <a:buNone/>
            </a:pPr>
            <a:r>
              <a:rPr lang="fr-FR" sz="2800" dirty="0"/>
              <a:t>* Apporter l’aide nécessaire  à la mise en œuvre de ce processus. </a:t>
            </a:r>
          </a:p>
        </p:txBody>
      </p:sp>
    </p:spTree>
    <p:extLst>
      <p:ext uri="{BB962C8B-B14F-4D97-AF65-F5344CB8AC3E}">
        <p14:creationId xmlns:p14="http://schemas.microsoft.com/office/powerpoint/2010/main" val="1863034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288" y="1676400"/>
            <a:ext cx="8291512" cy="312738"/>
          </a:xfrm>
        </p:spPr>
        <p:txBody>
          <a:bodyPr/>
          <a:lstStyle/>
          <a:p>
            <a:r>
              <a:rPr lang="fr-FR" sz="3200" b="1" dirty="0">
                <a:solidFill>
                  <a:schemeClr val="bg2">
                    <a:lumMod val="50000"/>
                  </a:schemeClr>
                </a:solidFill>
              </a:rPr>
              <a:t>Prise de conscience  </a:t>
            </a:r>
            <a:br>
              <a:rPr lang="fr-FR" dirty="0"/>
            </a:br>
            <a:endParaRPr lang="fr-FR" dirty="0"/>
          </a:p>
        </p:txBody>
      </p:sp>
      <p:sp>
        <p:nvSpPr>
          <p:cNvPr id="3" name="Espace réservé du contenu 2"/>
          <p:cNvSpPr>
            <a:spLocks noGrp="1"/>
          </p:cNvSpPr>
          <p:nvPr>
            <p:ph idx="1"/>
          </p:nvPr>
        </p:nvSpPr>
        <p:spPr/>
        <p:txBody>
          <a:bodyPr/>
          <a:lstStyle/>
          <a:p>
            <a:pPr marL="0" indent="0">
              <a:buNone/>
            </a:pPr>
            <a:r>
              <a:rPr lang="fr-FR" sz="2800" dirty="0"/>
              <a:t> * de l’importance d’une bonne analyse des examens de langue</a:t>
            </a:r>
          </a:p>
          <a:p>
            <a:pPr marL="0" indent="0">
              <a:buNone/>
            </a:pPr>
            <a:r>
              <a:rPr lang="fr-FR" sz="2800" dirty="0"/>
              <a:t>*du CECR et en particulier des échelles de descripteurs</a:t>
            </a:r>
          </a:p>
          <a:p>
            <a:pPr marL="0" indent="0">
              <a:buNone/>
            </a:pPr>
            <a:r>
              <a:rPr lang="fr-FR" sz="2800" dirty="0"/>
              <a:t>* de la raison de la mise en relation des examens de langue avec un cadre international tel que le CECR</a:t>
            </a:r>
          </a:p>
          <a:p>
            <a:pPr marL="0" indent="0">
              <a:buNone/>
            </a:pPr>
            <a:r>
              <a:rPr lang="fr-FR" sz="2800" dirty="0"/>
              <a:t>* de la façon d’utiliser le CECR pour planifier et décrire des examens de langue. </a:t>
            </a:r>
          </a:p>
        </p:txBody>
      </p:sp>
    </p:spTree>
    <p:extLst>
      <p:ext uri="{BB962C8B-B14F-4D97-AF65-F5344CB8AC3E}">
        <p14:creationId xmlns:p14="http://schemas.microsoft.com/office/powerpoint/2010/main" val="459817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Définir des standards minimum</a:t>
            </a:r>
          </a:p>
        </p:txBody>
      </p:sp>
      <p:sp>
        <p:nvSpPr>
          <p:cNvPr id="3" name="Espace réservé du contenu 2"/>
          <p:cNvSpPr>
            <a:spLocks noGrp="1"/>
          </p:cNvSpPr>
          <p:nvPr>
            <p:ph idx="1"/>
          </p:nvPr>
        </p:nvSpPr>
        <p:spPr/>
        <p:txBody>
          <a:bodyPr/>
          <a:lstStyle/>
          <a:p>
            <a:r>
              <a:rPr lang="fr-FR" dirty="0"/>
              <a:t>En termes de :</a:t>
            </a:r>
          </a:p>
          <a:p>
            <a:r>
              <a:rPr lang="fr-FR" dirty="0"/>
              <a:t>- qualité du contenu de la spécification dans les examens de langue</a:t>
            </a:r>
          </a:p>
          <a:p>
            <a:r>
              <a:rPr lang="fr-FR" dirty="0"/>
              <a:t>- le processus pour relier les examens au CECR</a:t>
            </a:r>
          </a:p>
        </p:txBody>
      </p:sp>
    </p:spTree>
    <p:extLst>
      <p:ext uri="{BB962C8B-B14F-4D97-AF65-F5344CB8AC3E}">
        <p14:creationId xmlns:p14="http://schemas.microsoft.com/office/powerpoint/2010/main" val="864481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600" y="1219200"/>
            <a:ext cx="8291512" cy="792163"/>
          </a:xfrm>
        </p:spPr>
        <p:txBody>
          <a:bodyPr/>
          <a:lstStyle/>
          <a:p>
            <a:r>
              <a:rPr lang="fr-FR" sz="2800" b="1" dirty="0">
                <a:solidFill>
                  <a:schemeClr val="bg2">
                    <a:lumMod val="50000"/>
                  </a:schemeClr>
                </a:solidFill>
              </a:rPr>
              <a:t>Trois types d’activité  </a:t>
            </a:r>
            <a:br>
              <a:rPr lang="fr-FR" dirty="0"/>
            </a:br>
            <a:endParaRPr lang="fr-FR" dirty="0"/>
          </a:p>
        </p:txBody>
      </p:sp>
      <p:sp>
        <p:nvSpPr>
          <p:cNvPr id="3" name="Espace réservé du contenu 2"/>
          <p:cNvSpPr>
            <a:spLocks noGrp="1"/>
          </p:cNvSpPr>
          <p:nvPr>
            <p:ph idx="1"/>
          </p:nvPr>
        </p:nvSpPr>
        <p:spPr/>
        <p:txBody>
          <a:bodyPr/>
          <a:lstStyle/>
          <a:p>
            <a:pPr marL="0" indent="0">
              <a:buNone/>
            </a:pPr>
            <a:r>
              <a:rPr lang="fr-FR" sz="2800" dirty="0"/>
              <a:t>• Procéder à des activités de familiarisation </a:t>
            </a:r>
          </a:p>
          <a:p>
            <a:pPr marL="0" indent="0">
              <a:buNone/>
            </a:pPr>
            <a:r>
              <a:rPr lang="fr-FR" sz="2800"/>
              <a:t>• </a:t>
            </a:r>
            <a:r>
              <a:rPr lang="fr-FR" sz="2800" dirty="0"/>
              <a:t>Faire une description détaillée du contenu de l’examen de langue consignée dans un certain nombre de </a:t>
            </a:r>
            <a:r>
              <a:rPr lang="fr-FR" sz="2800"/>
              <a:t>fiches  </a:t>
            </a:r>
          </a:p>
          <a:p>
            <a:pPr marL="0" indent="0">
              <a:buNone/>
            </a:pPr>
            <a:r>
              <a:rPr lang="fr-FR" sz="2800"/>
              <a:t>• </a:t>
            </a:r>
            <a:r>
              <a:rPr lang="fr-FR" sz="2800" dirty="0"/>
              <a:t>Utiliser des descripteurs pertinents du CECRL pour relier les examens de langue aux niveaux et catégories du cadre </a:t>
            </a:r>
          </a:p>
        </p:txBody>
      </p:sp>
    </p:spTree>
    <p:extLst>
      <p:ext uri="{BB962C8B-B14F-4D97-AF65-F5344CB8AC3E}">
        <p14:creationId xmlns:p14="http://schemas.microsoft.com/office/powerpoint/2010/main" val="1398298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800" b="1" dirty="0">
                <a:solidFill>
                  <a:schemeClr val="bg2">
                    <a:lumMod val="50000"/>
                  </a:schemeClr>
                </a:solidFill>
              </a:rPr>
              <a:t>Avantages des spécifications (1)</a:t>
            </a:r>
          </a:p>
        </p:txBody>
      </p:sp>
      <p:sp>
        <p:nvSpPr>
          <p:cNvPr id="3" name="Espace réservé du contenu 2"/>
          <p:cNvSpPr>
            <a:spLocks noGrp="1"/>
          </p:cNvSpPr>
          <p:nvPr>
            <p:ph idx="1"/>
          </p:nvPr>
        </p:nvSpPr>
        <p:spPr/>
        <p:txBody>
          <a:bodyPr/>
          <a:lstStyle/>
          <a:p>
            <a:r>
              <a:rPr lang="fr-FR" sz="2400" dirty="0"/>
              <a:t>Faire prendre conscience de l’importance d’une bonne analyse des contenus des examens </a:t>
            </a:r>
          </a:p>
          <a:p>
            <a:pPr marL="0" indent="0">
              <a:buNone/>
            </a:pPr>
            <a:r>
              <a:rPr lang="fr-FR" sz="2400" dirty="0"/>
              <a:t>• Se familiariser avec  l’utilisation du CECRL pour la planification et la description des examens de langue</a:t>
            </a:r>
          </a:p>
          <a:p>
            <a:pPr marL="0" indent="0">
              <a:buNone/>
            </a:pPr>
            <a:r>
              <a:rPr lang="fr-FR" sz="2400" dirty="0"/>
              <a:t> • Décrire and analyser de façon détaillée le contenu  d’un examen ou d’un test </a:t>
            </a:r>
          </a:p>
          <a:p>
            <a:pPr marL="0" indent="0">
              <a:buNone/>
            </a:pPr>
            <a:r>
              <a:rPr lang="fr-FR" sz="2400" dirty="0"/>
              <a:t>• Apporter des preuves de la qualité de l’examen ou du test </a:t>
            </a:r>
          </a:p>
        </p:txBody>
      </p:sp>
    </p:spTree>
    <p:extLst>
      <p:ext uri="{BB962C8B-B14F-4D97-AF65-F5344CB8AC3E}">
        <p14:creationId xmlns:p14="http://schemas.microsoft.com/office/powerpoint/2010/main" val="323054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800" b="1" dirty="0">
                <a:solidFill>
                  <a:schemeClr val="bg2">
                    <a:lumMod val="50000"/>
                  </a:schemeClr>
                </a:solidFill>
              </a:rPr>
              <a:t>Avantages des Spécifications (2) </a:t>
            </a:r>
            <a:br>
              <a:rPr lang="fr-FR" dirty="0"/>
            </a:br>
            <a:endParaRPr lang="fr-FR" dirty="0"/>
          </a:p>
        </p:txBody>
      </p:sp>
      <p:sp>
        <p:nvSpPr>
          <p:cNvPr id="3" name="Espace réservé du contenu 2"/>
          <p:cNvSpPr>
            <a:spLocks noGrp="1"/>
          </p:cNvSpPr>
          <p:nvPr>
            <p:ph idx="1"/>
          </p:nvPr>
        </p:nvSpPr>
        <p:spPr>
          <a:xfrm>
            <a:off x="395288" y="1752600"/>
            <a:ext cx="8291512" cy="3992563"/>
          </a:xfrm>
        </p:spPr>
        <p:txBody>
          <a:bodyPr/>
          <a:lstStyle/>
          <a:p>
            <a:pPr marL="0" indent="0">
              <a:buNone/>
            </a:pPr>
            <a:r>
              <a:rPr lang="fr-FR" dirty="0"/>
              <a:t>• Apporter des preuves de la relation entre les examens/tests et le CECRL </a:t>
            </a:r>
          </a:p>
          <a:p>
            <a:pPr marL="0" indent="0">
              <a:buNone/>
            </a:pPr>
            <a:r>
              <a:rPr lang="fr-FR" dirty="0"/>
              <a:t>• Donner des indications aux rédacteurs d’items • Rendre les contenus, la qualité  et la relation de l’examen ou du test avec le CECRL encore plus transparents pour les enseignants, les évaluateurs, les utilisateurs des examens et les candidats </a:t>
            </a:r>
          </a:p>
        </p:txBody>
      </p:sp>
    </p:spTree>
    <p:extLst>
      <p:ext uri="{BB962C8B-B14F-4D97-AF65-F5344CB8AC3E}">
        <p14:creationId xmlns:p14="http://schemas.microsoft.com/office/powerpoint/2010/main" val="1728968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3600" dirty="0"/>
              <a:t>Descriptions générales Fiches A1 A8</a:t>
            </a:r>
          </a:p>
        </p:txBody>
      </p:sp>
      <p:sp>
        <p:nvSpPr>
          <p:cNvPr id="3" name="Espace réservé du contenu 2"/>
          <p:cNvSpPr>
            <a:spLocks noGrp="1"/>
          </p:cNvSpPr>
          <p:nvPr>
            <p:ph idx="1"/>
          </p:nvPr>
        </p:nvSpPr>
        <p:spPr>
          <a:xfrm>
            <a:off x="762000" y="1905000"/>
            <a:ext cx="8291512" cy="3992563"/>
          </a:xfrm>
        </p:spPr>
        <p:txBody>
          <a:bodyPr/>
          <a:lstStyle/>
          <a:p>
            <a:r>
              <a:rPr lang="fr-FR" sz="2400" dirty="0"/>
              <a:t>Objectif du test</a:t>
            </a:r>
          </a:p>
          <a:p>
            <a:r>
              <a:rPr lang="fr-FR" sz="2400" dirty="0"/>
              <a:t>Elaboration</a:t>
            </a:r>
          </a:p>
          <a:p>
            <a:r>
              <a:rPr lang="fr-FR" sz="2400" dirty="0"/>
              <a:t>Notation</a:t>
            </a:r>
          </a:p>
          <a:p>
            <a:r>
              <a:rPr lang="fr-FR" sz="2400" dirty="0"/>
              <a:t>Standards</a:t>
            </a:r>
          </a:p>
          <a:p>
            <a:r>
              <a:rPr lang="fr-FR" sz="2400" dirty="0"/>
              <a:t>Délivrance des résultats</a:t>
            </a:r>
          </a:p>
          <a:p>
            <a:r>
              <a:rPr lang="fr-FR" sz="2400" dirty="0"/>
              <a:t>Analyse et procédures de révision</a:t>
            </a:r>
          </a:p>
          <a:p>
            <a:r>
              <a:rPr lang="fr-FR" sz="2400" dirty="0"/>
              <a:t>Décisions</a:t>
            </a:r>
          </a:p>
          <a:p>
            <a:r>
              <a:rPr lang="fr-FR" sz="2400" dirty="0"/>
              <a:t>Premières estimations des niveaux du CECR</a:t>
            </a:r>
          </a:p>
        </p:txBody>
      </p:sp>
    </p:spTree>
    <p:extLst>
      <p:ext uri="{BB962C8B-B14F-4D97-AF65-F5344CB8AC3E}">
        <p14:creationId xmlns:p14="http://schemas.microsoft.com/office/powerpoint/2010/main" val="2171328578"/>
      </p:ext>
    </p:extLst>
  </p:cSld>
  <p:clrMapOvr>
    <a:masterClrMapping/>
  </p:clrMapOvr>
</p:sld>
</file>

<file path=ppt/theme/theme1.xml><?xml version="1.0" encoding="utf-8"?>
<a:theme xmlns:a="http://schemas.openxmlformats.org/drawingml/2006/main" name="PPT-template-relang">
  <a:themeElements>
    <a:clrScheme name="chris">
      <a:dk1>
        <a:sysClr val="windowText" lastClr="000000"/>
      </a:dk1>
      <a:lt1>
        <a:sysClr val="window" lastClr="FFFFFF"/>
      </a:lt1>
      <a:dk2>
        <a:srgbClr val="92D050"/>
      </a:dk2>
      <a:lt2>
        <a:srgbClr val="F4E7ED"/>
      </a:lt2>
      <a:accent1>
        <a:srgbClr val="E36305"/>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PPT-template-relang</Template>
  <TotalTime>76</TotalTime>
  <Words>410</Words>
  <Application>Microsoft Office PowerPoint</Application>
  <PresentationFormat>Προβολή στην οθόνη (4:3)</PresentationFormat>
  <Paragraphs>67</Paragraphs>
  <Slides>11</Slides>
  <Notes>0</Notes>
  <HiddenSlides>0</HiddenSlides>
  <MMClips>0</MMClips>
  <ScaleCrop>false</ScaleCrop>
  <HeadingPairs>
    <vt:vector size="6" baseType="variant">
      <vt:variant>
        <vt:lpstr>Γραμματοσειρές που χρησιμοποιούνται</vt:lpstr>
      </vt:variant>
      <vt:variant>
        <vt:i4>2</vt:i4>
      </vt:variant>
      <vt:variant>
        <vt:lpstr>Θέμα</vt:lpstr>
      </vt:variant>
      <vt:variant>
        <vt:i4>1</vt:i4>
      </vt:variant>
      <vt:variant>
        <vt:lpstr>Τίτλοι διαφανειών</vt:lpstr>
      </vt:variant>
      <vt:variant>
        <vt:i4>11</vt:i4>
      </vt:variant>
    </vt:vector>
  </HeadingPairs>
  <TitlesOfParts>
    <vt:vector size="14" baseType="lpstr">
      <vt:lpstr>Arial</vt:lpstr>
      <vt:lpstr>Calibri</vt:lpstr>
      <vt:lpstr>PPT-template-relang</vt:lpstr>
      <vt:lpstr>RELANG  Relier les examens de langue aux niveaux européens communs de référence pour les compétences en langue: promouvoir l’assurance qualité et faciliter la mobilité    </vt:lpstr>
      <vt:lpstr>Procédures de mise en relation dans le manuel</vt:lpstr>
      <vt:lpstr>Objectifs</vt:lpstr>
      <vt:lpstr>Prise de conscience   </vt:lpstr>
      <vt:lpstr>Définir des standards minimum</vt:lpstr>
      <vt:lpstr>Trois types d’activité   </vt:lpstr>
      <vt:lpstr>Avantages des spécifications (1)</vt:lpstr>
      <vt:lpstr>Avantages des Spécifications (2)  </vt:lpstr>
      <vt:lpstr>Descriptions générales Fiches A1 A8</vt:lpstr>
      <vt:lpstr>Activités langagières Fiches A9 A18</vt:lpstr>
      <vt:lpstr>Compétences langagières Fiches A19 A22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Niamh Martin</dc:creator>
  <cp:lastModifiedBy>akis papa</cp:lastModifiedBy>
  <cp:revision>25</cp:revision>
  <cp:lastPrinted>2012-09-20T10:53:19Z</cp:lastPrinted>
  <dcterms:created xsi:type="dcterms:W3CDTF">2013-09-12T14:01:04Z</dcterms:created>
  <dcterms:modified xsi:type="dcterms:W3CDTF">2017-03-15T07:19:24Z</dcterms:modified>
</cp:coreProperties>
</file>