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71" r:id="rId2"/>
    <p:sldId id="283" r:id="rId3"/>
    <p:sldId id="276" r:id="rId4"/>
    <p:sldId id="284" r:id="rId5"/>
    <p:sldId id="279" r:id="rId6"/>
    <p:sldId id="285" r:id="rId7"/>
    <p:sldId id="286" r:id="rId8"/>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autoAdjust="0"/>
    <p:restoredTop sz="94632" autoAdjust="0"/>
  </p:normalViewPr>
  <p:slideViewPr>
    <p:cSldViewPr>
      <p:cViewPr varScale="1">
        <p:scale>
          <a:sx n="85" d="100"/>
          <a:sy n="85" d="100"/>
        </p:scale>
        <p:origin x="1554" y="90"/>
      </p:cViewPr>
      <p:guideLst>
        <p:guide orient="horz" pos="2160"/>
        <p:guide pos="2880"/>
      </p:guideLst>
    </p:cSldViewPr>
  </p:slideViewPr>
  <p:outlineViewPr>
    <p:cViewPr>
      <p:scale>
        <a:sx n="33" d="100"/>
        <a:sy n="33" d="100"/>
      </p:scale>
      <p:origin x="29"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15/03/2017</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15/03/2017</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35647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a:t>Click to edit Master title style</a:t>
            </a:r>
          </a:p>
        </p:txBody>
      </p:sp>
      <p:sp>
        <p:nvSpPr>
          <p:cNvPr id="6" name="Content Placeholder 2"/>
          <p:cNvSpPr>
            <a:spLocks noGrp="1"/>
          </p:cNvSpPr>
          <p:nvPr>
            <p:ph idx="1"/>
          </p:nvPr>
        </p:nvSpPr>
        <p:spPr>
          <a:xfrm>
            <a:off x="395536" y="1772816"/>
            <a:ext cx="8291264" cy="410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3/15/2017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5"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323528" y="1700808"/>
            <a:ext cx="8424936" cy="1569660"/>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lgn="ctr" eaLnBrk="0" hangingPunct="0">
              <a:spcBef>
                <a:spcPct val="0"/>
              </a:spcBef>
              <a:defRPr sz="2400">
                <a:solidFill>
                  <a:schemeClr val="tx1"/>
                </a:solidFill>
                <a:latin typeface="Times" pitchFamily="18" charset="0"/>
              </a:defRPr>
            </a:lvl1pPr>
            <a:lvl2pPr marL="742950" indent="-285750" algn="ctr" eaLnBrk="0" hangingPunct="0">
              <a:spcBef>
                <a:spcPct val="0"/>
              </a:spcBef>
              <a:defRPr sz="2400">
                <a:solidFill>
                  <a:schemeClr val="tx1"/>
                </a:solidFill>
                <a:latin typeface="Times" pitchFamily="18" charset="0"/>
              </a:defRPr>
            </a:lvl2pPr>
            <a:lvl3pPr marL="1143000" indent="-228600" algn="ctr" eaLnBrk="0" hangingPunct="0">
              <a:spcBef>
                <a:spcPct val="0"/>
              </a:spcBef>
              <a:defRPr sz="2400">
                <a:solidFill>
                  <a:schemeClr val="tx1"/>
                </a:solidFill>
                <a:latin typeface="Times" pitchFamily="18" charset="0"/>
              </a:defRPr>
            </a:lvl3pPr>
            <a:lvl4pPr marL="1600200" indent="-228600" algn="ctr" eaLnBrk="0" hangingPunct="0">
              <a:spcBef>
                <a:spcPct val="0"/>
              </a:spcBef>
              <a:defRPr sz="2400">
                <a:solidFill>
                  <a:schemeClr val="tx1"/>
                </a:solidFill>
                <a:latin typeface="Times" pitchFamily="18" charset="0"/>
              </a:defRPr>
            </a:lvl4pPr>
            <a:lvl5pPr marL="2057400" indent="-228600" algn="ctr" eaLnBrk="0" hangingPunct="0">
              <a:spcBef>
                <a:spcPct val="0"/>
              </a:spcBef>
              <a:defRPr sz="2400">
                <a:solidFill>
                  <a:schemeClr val="tx1"/>
                </a:solidFill>
                <a:latin typeface="Times" pitchFamily="18" charset="0"/>
              </a:defRPr>
            </a:lvl5pPr>
            <a:lvl6pPr marL="2514600" indent="-228600" algn="ctr" eaLnBrk="0" fontAlgn="base" hangingPunct="0">
              <a:spcBef>
                <a:spcPct val="0"/>
              </a:spcBef>
              <a:spcAft>
                <a:spcPct val="0"/>
              </a:spcAft>
              <a:defRPr sz="2400">
                <a:solidFill>
                  <a:schemeClr val="tx1"/>
                </a:solidFill>
                <a:latin typeface="Times" pitchFamily="18" charset="0"/>
              </a:defRPr>
            </a:lvl6pPr>
            <a:lvl7pPr marL="2971800" indent="-228600" algn="ctr" eaLnBrk="0" fontAlgn="base" hangingPunct="0">
              <a:spcBef>
                <a:spcPct val="0"/>
              </a:spcBef>
              <a:spcAft>
                <a:spcPct val="0"/>
              </a:spcAft>
              <a:defRPr sz="2400">
                <a:solidFill>
                  <a:schemeClr val="tx1"/>
                </a:solidFill>
                <a:latin typeface="Times" pitchFamily="18" charset="0"/>
              </a:defRPr>
            </a:lvl7pPr>
            <a:lvl8pPr marL="3429000" indent="-228600" algn="ctr" eaLnBrk="0" fontAlgn="base" hangingPunct="0">
              <a:spcBef>
                <a:spcPct val="0"/>
              </a:spcBef>
              <a:spcAft>
                <a:spcPct val="0"/>
              </a:spcAft>
              <a:defRPr sz="2400">
                <a:solidFill>
                  <a:schemeClr val="tx1"/>
                </a:solidFill>
                <a:latin typeface="Times" pitchFamily="18" charset="0"/>
              </a:defRPr>
            </a:lvl8pPr>
            <a:lvl9pPr marL="3886200" indent="-228600" algn="ctr" eaLnBrk="0" fontAlgn="base" hangingPunct="0">
              <a:spcBef>
                <a:spcPct val="0"/>
              </a:spcBef>
              <a:spcAft>
                <a:spcPct val="0"/>
              </a:spcAft>
              <a:defRPr sz="2400">
                <a:solidFill>
                  <a:schemeClr val="tx1"/>
                </a:solidFill>
                <a:latin typeface="Times" pitchFamily="18" charset="0"/>
              </a:defRPr>
            </a:lvl9pPr>
          </a:lstStyle>
          <a:p>
            <a:pPr>
              <a:defRPr/>
            </a:pPr>
            <a:r>
              <a:rPr lang="de-DE" sz="4000" b="1" dirty="0">
                <a:latin typeface="Arial Narrow Bold" charset="0"/>
              </a:rPr>
              <a:t> </a:t>
            </a:r>
          </a:p>
          <a:p>
            <a:pPr>
              <a:buFontTx/>
              <a:buNone/>
              <a:defRPr/>
            </a:pPr>
            <a:endParaRPr lang="de-DE" sz="2800" dirty="0">
              <a:latin typeface="Arial Narrow Bold" charset="0"/>
            </a:endParaRPr>
          </a:p>
          <a:p>
            <a:pPr>
              <a:buFontTx/>
              <a:buNone/>
              <a:defRPr/>
            </a:pPr>
            <a:endParaRPr lang="en-GB" sz="2800" dirty="0">
              <a:latin typeface="Arial Narrow Bold" charset="0"/>
            </a:endParaRPr>
          </a:p>
        </p:txBody>
      </p:sp>
      <p:sp>
        <p:nvSpPr>
          <p:cNvPr id="3" name="Title 2"/>
          <p:cNvSpPr>
            <a:spLocks noGrp="1"/>
          </p:cNvSpPr>
          <p:nvPr>
            <p:ph type="title"/>
          </p:nvPr>
        </p:nvSpPr>
        <p:spPr>
          <a:xfrm>
            <a:off x="323528" y="908721"/>
            <a:ext cx="8291512" cy="792087"/>
          </a:xfrm>
        </p:spPr>
        <p:txBody>
          <a:bodyPr/>
          <a:lstStyle/>
          <a:p>
            <a:r>
              <a:rPr lang="en-IE" b="1" dirty="0">
                <a:solidFill>
                  <a:schemeClr val="accent5">
                    <a:lumMod val="50000"/>
                  </a:schemeClr>
                </a:solidFill>
                <a:latin typeface="+mn-lt"/>
                <a:ea typeface="+mn-ea"/>
                <a:cs typeface="+mn-cs"/>
              </a:rPr>
              <a:t>RELANG</a:t>
            </a:r>
            <a:br>
              <a:rPr lang="en-IE" b="1" dirty="0">
                <a:solidFill>
                  <a:schemeClr val="accent5">
                    <a:lumMod val="50000"/>
                  </a:schemeClr>
                </a:solidFill>
                <a:latin typeface="+mn-lt"/>
                <a:ea typeface="+mn-ea"/>
                <a:cs typeface="+mn-cs"/>
              </a:rPr>
            </a:br>
            <a:r>
              <a:rPr lang="en-IE" sz="1800" b="1" dirty="0">
                <a:solidFill>
                  <a:srgbClr val="002060"/>
                </a:solidFill>
              </a:rPr>
              <a:t>Relating language examinations to the common European reference levels of language proficiency: </a:t>
            </a:r>
            <a:r>
              <a:rPr lang="en-IE" sz="1800" b="1" i="1" dirty="0">
                <a:solidFill>
                  <a:srgbClr val="002060"/>
                </a:solidFill>
              </a:rPr>
              <a:t>promoting quality assurance in education </a:t>
            </a:r>
            <a:br>
              <a:rPr lang="en-IE" sz="1800" b="1" i="1" dirty="0">
                <a:solidFill>
                  <a:srgbClr val="002060"/>
                </a:solidFill>
              </a:rPr>
            </a:br>
            <a:r>
              <a:rPr lang="en-IE" sz="1800" b="1" i="1" dirty="0">
                <a:solidFill>
                  <a:srgbClr val="002060"/>
                </a:solidFill>
              </a:rPr>
              <a:t>and facilitating mobility</a:t>
            </a:r>
            <a:endParaRPr lang="en-US" sz="1800" i="1" dirty="0">
              <a:solidFill>
                <a:srgbClr val="002060"/>
              </a:solidFill>
            </a:endParaRPr>
          </a:p>
        </p:txBody>
      </p:sp>
      <p:sp>
        <p:nvSpPr>
          <p:cNvPr id="4" name="Content Placeholder 3"/>
          <p:cNvSpPr>
            <a:spLocks noGrp="1"/>
          </p:cNvSpPr>
          <p:nvPr>
            <p:ph idx="1"/>
          </p:nvPr>
        </p:nvSpPr>
        <p:spPr/>
        <p:txBody>
          <a:bodyPr/>
          <a:lstStyle/>
          <a:p>
            <a:endParaRPr lang="de-DE" dirty="0"/>
          </a:p>
          <a:p>
            <a:pPr marL="0" indent="0">
              <a:buNone/>
            </a:pPr>
            <a:endParaRPr lang="de-DE" dirty="0"/>
          </a:p>
          <a:p>
            <a:pPr algn="ctr">
              <a:buNone/>
            </a:pPr>
            <a:r>
              <a:rPr lang="fr-FR" sz="4400" b="1">
                <a:solidFill>
                  <a:schemeClr val="accent5">
                    <a:lumMod val="50000"/>
                  </a:schemeClr>
                </a:solidFill>
              </a:rPr>
              <a:t>Familiarisation</a:t>
            </a:r>
          </a:p>
          <a:p>
            <a:pPr marL="0" indent="0">
              <a:buNone/>
            </a:pPr>
            <a:endParaRPr lang="de-DE" dirty="0"/>
          </a:p>
          <a:p>
            <a:pPr marL="0" indent="0">
              <a:buNone/>
            </a:pPr>
            <a:endParaRPr lang="de-DE" sz="1800" b="1" dirty="0">
              <a:solidFill>
                <a:srgbClr val="002060"/>
              </a:solidFill>
            </a:endParaRPr>
          </a:p>
          <a:p>
            <a:pPr marL="0" indent="0">
              <a:buNone/>
            </a:pPr>
            <a:endParaRPr lang="de-DE" sz="1800" b="1" dirty="0">
              <a:solidFill>
                <a:srgbClr val="002060"/>
              </a:solidFill>
            </a:endParaRPr>
          </a:p>
          <a:p>
            <a:pPr marL="0" indent="0">
              <a:buNone/>
            </a:pPr>
            <a:endParaRPr lang="de-DE" sz="1800" b="1" dirty="0">
              <a:solidFill>
                <a:srgbClr val="002060"/>
              </a:solidFill>
            </a:endParaRPr>
          </a:p>
          <a:p>
            <a:pPr marL="0" indent="0" algn="ctr">
              <a:buNone/>
            </a:pPr>
            <a:r>
              <a:rPr lang="en-US" sz="1800" b="1" dirty="0">
                <a:solidFill>
                  <a:srgbClr val="002060"/>
                </a:solidFill>
              </a:rPr>
              <a:t>European Centre for Modern Languages and European Commission cooperation on Innovative Methodologies And Assessment In Language Learning </a:t>
            </a:r>
          </a:p>
        </p:txBody>
      </p:sp>
    </p:spTree>
    <p:extLst>
      <p:ext uri="{BB962C8B-B14F-4D97-AF65-F5344CB8AC3E}">
        <p14:creationId xmlns:p14="http://schemas.microsoft.com/office/powerpoint/2010/main" val="1020594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Familiarisation</a:t>
            </a:r>
          </a:p>
        </p:txBody>
      </p:sp>
      <p:sp>
        <p:nvSpPr>
          <p:cNvPr id="3" name="Espace réservé du contenu 2"/>
          <p:cNvSpPr>
            <a:spLocks noGrp="1"/>
          </p:cNvSpPr>
          <p:nvPr>
            <p:ph idx="1"/>
          </p:nvPr>
        </p:nvSpPr>
        <p:spPr/>
        <p:txBody>
          <a:bodyPr/>
          <a:lstStyle/>
          <a:p>
            <a:r>
              <a:rPr lang="fr-FR" sz="2800" dirty="0"/>
              <a:t>Le processus de mise en relation d’un test avec le CECR comprend 5 étapes: </a:t>
            </a:r>
          </a:p>
          <a:p>
            <a:r>
              <a:rPr lang="fr-FR" sz="2800" dirty="0"/>
              <a:t>Familiarisation </a:t>
            </a:r>
            <a:r>
              <a:rPr lang="fr-FR" sz="1600" dirty="0"/>
              <a:t>Sélection d’activités de formation visant à une bonne connaissance du CECRL, de ses niveaux et de ses descripteurs </a:t>
            </a:r>
          </a:p>
          <a:p>
            <a:r>
              <a:rPr lang="fr-FR" sz="2800" dirty="0"/>
              <a:t>Spécification</a:t>
            </a:r>
          </a:p>
          <a:p>
            <a:r>
              <a:rPr lang="fr-FR" sz="2800" dirty="0"/>
              <a:t>Standardisation et benchmarking</a:t>
            </a:r>
          </a:p>
          <a:p>
            <a:r>
              <a:rPr lang="fr-FR" sz="2800" dirty="0"/>
              <a:t>Définition des scores de césure</a:t>
            </a:r>
          </a:p>
          <a:p>
            <a:r>
              <a:rPr lang="fr-FR" sz="2800" dirty="0"/>
              <a:t>Validation </a:t>
            </a:r>
          </a:p>
          <a:p>
            <a:pPr marL="0" indent="0">
              <a:buNone/>
            </a:pPr>
            <a:r>
              <a:rPr lang="fr-FR" sz="2800" dirty="0"/>
              <a:t> </a:t>
            </a:r>
          </a:p>
          <a:p>
            <a:endParaRPr lang="fr-FR" dirty="0"/>
          </a:p>
        </p:txBody>
      </p:sp>
    </p:spTree>
    <p:extLst>
      <p:ext uri="{BB962C8B-B14F-4D97-AF65-F5344CB8AC3E}">
        <p14:creationId xmlns:p14="http://schemas.microsoft.com/office/powerpoint/2010/main" val="74763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81000" y="685800"/>
            <a:ext cx="8291512" cy="792087"/>
          </a:xfrm>
        </p:spPr>
        <p:txBody>
          <a:bodyPr/>
          <a:lstStyle/>
          <a:p>
            <a:r>
              <a:rPr lang="fr-FR" altLang="en-US" sz="3600" b="1" dirty="0"/>
              <a:t>Familiarisation</a:t>
            </a:r>
            <a:endParaRPr lang="fr-FR" sz="3600" dirty="0"/>
          </a:p>
        </p:txBody>
      </p:sp>
      <p:sp>
        <p:nvSpPr>
          <p:cNvPr id="3" name="Zástupný symbol obsahu 2"/>
          <p:cNvSpPr>
            <a:spLocks noGrp="1"/>
          </p:cNvSpPr>
          <p:nvPr>
            <p:ph idx="1"/>
          </p:nvPr>
        </p:nvSpPr>
        <p:spPr>
          <a:xfrm>
            <a:off x="381000" y="1676400"/>
            <a:ext cx="8291264" cy="4104457"/>
          </a:xfrm>
        </p:spPr>
        <p:txBody>
          <a:bodyPr/>
          <a:lstStyle/>
          <a:p>
            <a:r>
              <a:rPr lang="fr-FR" altLang="en-US" sz="2400" dirty="0"/>
              <a:t>Il n’y a pas de frontière précise entre la fin de la familiarisation et le début de la spécification ou standardisation, car les premières activités sont une continuation du processus de familiarisation.</a:t>
            </a:r>
          </a:p>
          <a:p>
            <a:r>
              <a:rPr lang="fr-FR" altLang="en-US" sz="2400" dirty="0"/>
              <a:t>Une connaissance avérée  des niveaux du CECR est requise pour analyser et évaluer les tâches des tests et les performances en relation avec les niveaux du CECR.</a:t>
            </a:r>
          </a:p>
          <a:p>
            <a:r>
              <a:rPr lang="fr-FR" altLang="en-US" sz="2400" dirty="0"/>
              <a:t>Une connaissance détaillée du CECR, de ses niveaux et de ses descripteurs est nécessaire.</a:t>
            </a:r>
          </a:p>
          <a:p>
            <a:pPr marL="0" indent="0">
              <a:buNone/>
            </a:pPr>
            <a:endParaRPr lang="en-GB" altLang="en-US" sz="2400" dirty="0"/>
          </a:p>
          <a:p>
            <a:pPr marL="0" indent="0">
              <a:buNone/>
            </a:pPr>
            <a:endParaRPr lang="en-GB" altLang="en-US" sz="2400" dirty="0"/>
          </a:p>
          <a:p>
            <a:pPr marL="0" indent="0">
              <a:buNone/>
            </a:pPr>
            <a:endParaRPr lang="en-GB" altLang="en-US" sz="2400" dirty="0"/>
          </a:p>
          <a:p>
            <a:endParaRPr lang="sk-SK" dirty="0"/>
          </a:p>
        </p:txBody>
      </p:sp>
    </p:spTree>
    <p:extLst>
      <p:ext uri="{BB962C8B-B14F-4D97-AF65-F5344CB8AC3E}">
        <p14:creationId xmlns:p14="http://schemas.microsoft.com/office/powerpoint/2010/main" val="1949905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Connaissance détaillée du CECR</a:t>
            </a:r>
          </a:p>
        </p:txBody>
      </p:sp>
      <p:sp>
        <p:nvSpPr>
          <p:cNvPr id="3" name="Espace réservé du contenu 2"/>
          <p:cNvSpPr>
            <a:spLocks noGrp="1"/>
          </p:cNvSpPr>
          <p:nvPr>
            <p:ph idx="1"/>
          </p:nvPr>
        </p:nvSpPr>
        <p:spPr/>
        <p:txBody>
          <a:bodyPr/>
          <a:lstStyle/>
          <a:p>
            <a:pPr marL="0" indent="0">
              <a:buNone/>
            </a:pPr>
            <a:r>
              <a:rPr lang="fr-FR" sz="2000" dirty="0"/>
              <a:t>Les éléments de l’approche actionnelle: </a:t>
            </a:r>
          </a:p>
          <a:p>
            <a:r>
              <a:rPr lang="fr-FR" sz="2000" dirty="0"/>
              <a:t>L’usage d’une langue y compris son apprentissage, comprend les actions accomplies par des personnes et individus et acteurs sociaux</a:t>
            </a:r>
          </a:p>
          <a:p>
            <a:r>
              <a:rPr lang="fr-FR" sz="2000" dirty="0"/>
              <a:t>Un ensemble de compétences  générales et notamment une compétence à communiquer langagièrement</a:t>
            </a:r>
          </a:p>
          <a:p>
            <a:r>
              <a:rPr lang="fr-FR" sz="2000" dirty="0"/>
              <a:t>Des contextes et des conditions varies avec différentes contraintes pour réaliser des activités langagières </a:t>
            </a:r>
          </a:p>
          <a:p>
            <a:r>
              <a:rPr lang="fr-FR" sz="2000" dirty="0"/>
              <a:t>Des stratégies langagières pour produire ou comprendre des textes en relation avec des thèmes dans des domaines spécifiques</a:t>
            </a:r>
          </a:p>
          <a:p>
            <a:r>
              <a:rPr lang="fr-FR" altLang="en-US" sz="2000" dirty="0"/>
              <a:t>Descripteurs pertinents (“capacités de faire”)  </a:t>
            </a:r>
          </a:p>
          <a:p>
            <a:r>
              <a:rPr lang="fr-FR" altLang="en-US" sz="2000" dirty="0"/>
              <a:t>Niveaux du CECR</a:t>
            </a:r>
          </a:p>
          <a:p>
            <a:endParaRPr lang="fr-FR" sz="2000" dirty="0"/>
          </a:p>
          <a:p>
            <a:endParaRPr lang="fr-FR" dirty="0"/>
          </a:p>
        </p:txBody>
      </p:sp>
    </p:spTree>
    <p:extLst>
      <p:ext uri="{BB962C8B-B14F-4D97-AF65-F5344CB8AC3E}">
        <p14:creationId xmlns:p14="http://schemas.microsoft.com/office/powerpoint/2010/main" val="3296248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62000"/>
            <a:ext cx="8291512" cy="792087"/>
          </a:xfrm>
        </p:spPr>
        <p:txBody>
          <a:bodyPr/>
          <a:lstStyle/>
          <a:p>
            <a:r>
              <a:rPr lang="fr-FR" b="1" dirty="0"/>
              <a:t>Trois tâches</a:t>
            </a:r>
          </a:p>
        </p:txBody>
      </p:sp>
      <p:sp>
        <p:nvSpPr>
          <p:cNvPr id="3" name="Tijdelijke aanduiding voor inhoud 2"/>
          <p:cNvSpPr>
            <a:spLocks noGrp="1"/>
          </p:cNvSpPr>
          <p:nvPr>
            <p:ph idx="1"/>
          </p:nvPr>
        </p:nvSpPr>
        <p:spPr>
          <a:xfrm>
            <a:off x="381000" y="1981200"/>
            <a:ext cx="8291264" cy="4104457"/>
          </a:xfrm>
        </p:spPr>
        <p:txBody>
          <a:bodyPr/>
          <a:lstStyle/>
          <a:p>
            <a:pPr marL="457200" indent="-457200">
              <a:buAutoNum type="arabicPeriod"/>
            </a:pPr>
            <a:r>
              <a:rPr lang="fr-FR" sz="2400" dirty="0"/>
              <a:t>Mettre en ordre les niveaux du CECR (Echelle globale) </a:t>
            </a:r>
            <a:r>
              <a:rPr lang="fr-FR" sz="2000" dirty="0"/>
              <a:t>Table 1 dans le CECR : sommaire de l’ensemble des niveaux du CECR</a:t>
            </a:r>
          </a:p>
          <a:p>
            <a:pPr marL="457200" indent="-457200">
              <a:buAutoNum type="arabicPeriod"/>
            </a:pPr>
            <a:r>
              <a:rPr lang="fr-FR" sz="2400" dirty="0"/>
              <a:t>Mettre en ordre les principales caractéristiques des niveaux du CECR</a:t>
            </a:r>
          </a:p>
          <a:p>
            <a:pPr lvl="1"/>
            <a:r>
              <a:rPr lang="fr-FR" sz="2000" dirty="0"/>
              <a:t>CECR section 3.6; Points essentiels  Table 3.1</a:t>
            </a:r>
          </a:p>
          <a:p>
            <a:pPr marL="457200" indent="-457200">
              <a:buFont typeface="Arial" charset="0"/>
              <a:buAutoNum type="arabicPeriod"/>
            </a:pPr>
            <a:r>
              <a:rPr lang="fr-FR" altLang="en-US" sz="2400" dirty="0"/>
              <a:t>Auto évaluation des capacités de chacun dans deux langues étrangères</a:t>
            </a:r>
          </a:p>
          <a:p>
            <a:pPr lvl="1"/>
            <a:r>
              <a:rPr lang="fr-FR" sz="2000" dirty="0"/>
              <a:t>Grille d’auto évaluation : CEFR Table 2, Points essentiels Table 3.2   </a:t>
            </a:r>
          </a:p>
          <a:p>
            <a:pPr marL="457200" indent="-457200">
              <a:buAutoNum type="arabicPeriod"/>
            </a:pPr>
            <a:endParaRPr lang="fr-FR" sz="2400" dirty="0"/>
          </a:p>
          <a:p>
            <a:pPr marL="457200" indent="-457200">
              <a:buAutoNum type="arabicPeriod"/>
            </a:pPr>
            <a:endParaRPr lang="en-GB" sz="2400" dirty="0"/>
          </a:p>
        </p:txBody>
      </p:sp>
    </p:spTree>
    <p:extLst>
      <p:ext uri="{BB962C8B-B14F-4D97-AF65-F5344CB8AC3E}">
        <p14:creationId xmlns:p14="http://schemas.microsoft.com/office/powerpoint/2010/main" val="276583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Caractéristiques principales</a:t>
            </a:r>
          </a:p>
        </p:txBody>
      </p:sp>
      <p:sp>
        <p:nvSpPr>
          <p:cNvPr id="3" name="Espace réservé du contenu 2"/>
          <p:cNvSpPr>
            <a:spLocks noGrp="1"/>
          </p:cNvSpPr>
          <p:nvPr>
            <p:ph idx="1"/>
          </p:nvPr>
        </p:nvSpPr>
        <p:spPr/>
        <p:txBody>
          <a:bodyPr/>
          <a:lstStyle/>
          <a:p>
            <a:pPr marL="0" indent="0" algn="ctr">
              <a:buNone/>
            </a:pPr>
            <a:r>
              <a:rPr lang="fr-FR" sz="2800" dirty="0"/>
              <a:t>Ce niveau est le plus élémentaire de la langue, celui où l’apprenant est capable </a:t>
            </a:r>
            <a:r>
              <a:rPr lang="fr-FR" sz="2800" i="1" dirty="0"/>
              <a:t>d’interactions simples ; peut répondre à des questions sur lui-même, l’endroit où il vit, les gens qu’il connait, et les choses qu’ils ont ; peut intervenir avec des énoncés simples dans les domaines qui le concernent ou qui lui sont familiers et y répondre également</a:t>
            </a:r>
            <a:r>
              <a:rPr lang="fr-FR" sz="2800" dirty="0"/>
              <a:t> en ne se contentant pas de répéter des expressions toutes faites et pré organisées</a:t>
            </a:r>
            <a:r>
              <a:rPr lang="fr-FR" dirty="0"/>
              <a:t>.</a:t>
            </a:r>
          </a:p>
        </p:txBody>
      </p:sp>
    </p:spTree>
    <p:extLst>
      <p:ext uri="{BB962C8B-B14F-4D97-AF65-F5344CB8AC3E}">
        <p14:creationId xmlns:p14="http://schemas.microsoft.com/office/powerpoint/2010/main" val="283068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Lire B2</a:t>
            </a:r>
          </a:p>
        </p:txBody>
      </p:sp>
      <p:sp>
        <p:nvSpPr>
          <p:cNvPr id="3" name="Espace réservé du contenu 2"/>
          <p:cNvSpPr>
            <a:spLocks noGrp="1"/>
          </p:cNvSpPr>
          <p:nvPr>
            <p:ph idx="1"/>
          </p:nvPr>
        </p:nvSpPr>
        <p:spPr>
          <a:xfrm>
            <a:off x="395536" y="1772817"/>
            <a:ext cx="8291264" cy="3332584"/>
          </a:xfrm>
        </p:spPr>
        <p:txBody>
          <a:bodyPr/>
          <a:lstStyle/>
          <a:p>
            <a:pPr marL="0" indent="0" algn="ctr">
              <a:buNone/>
            </a:pPr>
            <a:r>
              <a:rPr lang="fr-FR" dirty="0"/>
              <a:t>Je peux lire des articles et des rapports sur des questions contemporaines dans lesquels les auteurs adoptent une attitude particulière ou un certain point de vue. Je peux comprendre un texte littéraire contemporain en prose.</a:t>
            </a:r>
          </a:p>
        </p:txBody>
      </p:sp>
    </p:spTree>
    <p:extLst>
      <p:ext uri="{BB962C8B-B14F-4D97-AF65-F5344CB8AC3E}">
        <p14:creationId xmlns:p14="http://schemas.microsoft.com/office/powerpoint/2010/main" val="1635473698"/>
      </p:ext>
    </p:extLst>
  </p:cSld>
  <p:clrMapOvr>
    <a:masterClrMapping/>
  </p:clrMapOvr>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312</TotalTime>
  <Words>354</Words>
  <Application>Microsoft Office PowerPoint</Application>
  <PresentationFormat>Προβολή στην οθόνη (4:3)</PresentationFormat>
  <Paragraphs>42</Paragraphs>
  <Slides>7</Slides>
  <Notes>1</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7</vt:i4>
      </vt:variant>
    </vt:vector>
  </HeadingPairs>
  <TitlesOfParts>
    <vt:vector size="11" baseType="lpstr">
      <vt:lpstr>Arial</vt:lpstr>
      <vt:lpstr>Arial Narrow Bold</vt:lpstr>
      <vt:lpstr>Calibri</vt:lpstr>
      <vt:lpstr>PPT-template-relang</vt:lpstr>
      <vt:lpstr>RELANG Relating language examinations to the common European reference levels of language proficiency: promoting quality assurance in education  and facilitating mobility</vt:lpstr>
      <vt:lpstr>Familiarisation</vt:lpstr>
      <vt:lpstr>Familiarisation</vt:lpstr>
      <vt:lpstr>Connaissance détaillée du CECR</vt:lpstr>
      <vt:lpstr>Trois tâches</vt:lpstr>
      <vt:lpstr>Caractéristiques principales</vt:lpstr>
      <vt:lpstr>Lire B2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akis papa</cp:lastModifiedBy>
  <cp:revision>35</cp:revision>
  <cp:lastPrinted>2012-09-20T10:53:19Z</cp:lastPrinted>
  <dcterms:created xsi:type="dcterms:W3CDTF">2013-09-12T14:01:04Z</dcterms:created>
  <dcterms:modified xsi:type="dcterms:W3CDTF">2017-03-15T08:31:38Z</dcterms:modified>
</cp:coreProperties>
</file>