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5" r:id="rId2"/>
    <p:sldId id="286" r:id="rId3"/>
    <p:sldId id="287" r:id="rId4"/>
    <p:sldId id="288" r:id="rId5"/>
    <p:sldId id="289" r:id="rId6"/>
    <p:sldId id="291" r:id="rId7"/>
    <p:sldId id="292" r:id="rId8"/>
    <p:sldId id="293" r:id="rId9"/>
    <p:sldId id="283" r:id="rId10"/>
    <p:sldId id="294" r:id="rId11"/>
  </p:sldIdLst>
  <p:sldSz cx="9144000" cy="6858000" type="screen4x3"/>
  <p:notesSz cx="6797675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43" autoAdjust="0"/>
    <p:restoredTop sz="94563" autoAdjust="0"/>
  </p:normalViewPr>
  <p:slideViewPr>
    <p:cSldViewPr>
      <p:cViewPr varScale="1">
        <p:scale>
          <a:sx n="63" d="100"/>
          <a:sy n="63" d="100"/>
        </p:scale>
        <p:origin x="79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25/01/2017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25/01/2017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3481C8-3F7E-4219-9395-357FBBDB04E9}" type="slidenum">
              <a:rPr lang="nl-NL"/>
              <a:pPr/>
              <a:t>9</a:t>
            </a:fld>
            <a:endParaRPr lang="nl-NL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DC90D-9379-48A7-9314-915A69366478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GB" sz="3200" b="1" dirty="0"/>
              <a:t>RELANG</a:t>
            </a:r>
            <a:br>
              <a:rPr lang="en-GB" sz="6000" b="1" dirty="0"/>
            </a:br>
            <a:r>
              <a:rPr lang="fr-FR" sz="1600" b="1" dirty="0">
                <a:solidFill>
                  <a:schemeClr val="tx1"/>
                </a:solidFill>
              </a:rPr>
              <a:t>Relier les curricula, les tests et les examens de langues au Cadre européen commun de référence</a:t>
            </a:r>
            <a:r>
              <a:rPr lang="fr-FR" sz="1600" b="1" i="1" dirty="0">
                <a:solidFill>
                  <a:schemeClr val="tx1"/>
                </a:solidFill>
              </a:rPr>
              <a:t> </a:t>
            </a:r>
            <a:br>
              <a:rPr lang="fr-FR" b="1" i="1" dirty="0">
                <a:solidFill>
                  <a:schemeClr val="tx1"/>
                </a:solidFill>
              </a:rPr>
            </a:br>
            <a:r>
              <a:rPr lang="fr-FR" sz="1600" b="1" dirty="0">
                <a:solidFill>
                  <a:schemeClr val="tx1"/>
                </a:solidFill>
              </a:rPr>
              <a:t>promouvoir l’assurance qualité en éducation et faciliter la mobilité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4400" b="1" dirty="0"/>
          </a:p>
          <a:p>
            <a:pPr marL="0" indent="0" algn="ctr">
              <a:buNone/>
            </a:pPr>
            <a:r>
              <a:rPr lang="en-GB" sz="4400" b="1" dirty="0"/>
              <a:t>Standardisation </a:t>
            </a:r>
            <a:r>
              <a:rPr lang="en-GB" sz="4400" b="1" dirty="0" err="1"/>
              <a:t>Calibrage</a:t>
            </a:r>
            <a:r>
              <a:rPr lang="en-GB" sz="4400" b="1" dirty="0"/>
              <a:t> Fixation </a:t>
            </a:r>
            <a:r>
              <a:rPr lang="en-GB" sz="4400" b="1"/>
              <a:t>des standards</a:t>
            </a:r>
            <a:endParaRPr lang="en-GB" sz="4400" b="1" dirty="0"/>
          </a:p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r>
              <a:rPr lang="en-US" sz="1600" b="1" dirty="0"/>
              <a:t>Centre </a:t>
            </a:r>
            <a:r>
              <a:rPr lang="en-US" sz="1600" b="1" dirty="0" err="1"/>
              <a:t>Européen</a:t>
            </a:r>
            <a:r>
              <a:rPr lang="en-US" sz="1600" b="1" dirty="0"/>
              <a:t> pour les </a:t>
            </a:r>
            <a:r>
              <a:rPr lang="en-US" sz="1600" b="1" dirty="0" err="1"/>
              <a:t>Langues</a:t>
            </a:r>
            <a:r>
              <a:rPr lang="en-US" sz="1600" b="1" dirty="0"/>
              <a:t> </a:t>
            </a:r>
            <a:r>
              <a:rPr lang="en-US" sz="1600" b="1" dirty="0" err="1"/>
              <a:t>Vivantes</a:t>
            </a:r>
            <a:r>
              <a:rPr lang="en-US" sz="1600" b="1" dirty="0"/>
              <a:t> et Commission </a:t>
            </a:r>
            <a:r>
              <a:rPr lang="en-US" sz="1600" b="1" dirty="0" err="1"/>
              <a:t>Européenne</a:t>
            </a:r>
            <a:endParaRPr lang="en-US" sz="1600" b="1" dirty="0"/>
          </a:p>
          <a:p>
            <a:pPr marL="0" indent="0" algn="ctr">
              <a:buNone/>
            </a:pPr>
            <a:r>
              <a:rPr lang="en-US" sz="1600" b="1" dirty="0" err="1"/>
              <a:t>Méthodologies</a:t>
            </a:r>
            <a:r>
              <a:rPr lang="en-US" sz="1600" b="1" dirty="0"/>
              <a:t> et Evaluation </a:t>
            </a:r>
            <a:r>
              <a:rPr lang="en-US" sz="1600" b="1" dirty="0" err="1"/>
              <a:t>Innovantes</a:t>
            </a:r>
            <a:r>
              <a:rPr lang="en-US" sz="1600" b="1" dirty="0"/>
              <a:t> dans </a:t>
            </a:r>
            <a:r>
              <a:rPr lang="en-US" sz="1600" b="1" dirty="0" err="1"/>
              <a:t>l’Appprentissage</a:t>
            </a:r>
            <a:r>
              <a:rPr lang="en-US" sz="1600" b="1" dirty="0"/>
              <a:t> des </a:t>
            </a:r>
            <a:r>
              <a:rPr lang="en-US" sz="1600" b="1" dirty="0" err="1"/>
              <a:t>Langues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430351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>
                <a:solidFill>
                  <a:schemeClr val="bg2">
                    <a:lumMod val="50000"/>
                  </a:schemeClr>
                </a:solidFill>
              </a:rPr>
              <a:t>La validité des contenus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2400" dirty="0"/>
          </a:p>
          <a:p>
            <a:r>
              <a:rPr lang="fr-FR" sz="2400" dirty="0"/>
              <a:t>Est-ce que le test reflète précisément le syllabus sur lequel il est basé ET reflète les descripteurs du CECR?</a:t>
            </a:r>
          </a:p>
          <a:p>
            <a:endParaRPr lang="fr-FR" sz="2400" dirty="0"/>
          </a:p>
          <a:p>
            <a:r>
              <a:rPr lang="fr-FR" sz="2400" dirty="0"/>
              <a:t>Est-ce que la spécification des contenus reflète tous les domaines dans des proportions appropriées?</a:t>
            </a:r>
          </a:p>
        </p:txBody>
      </p:sp>
    </p:spTree>
    <p:extLst>
      <p:ext uri="{BB962C8B-B14F-4D97-AF65-F5344CB8AC3E}">
        <p14:creationId xmlns:p14="http://schemas.microsoft.com/office/powerpoint/2010/main" val="251819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Les procédures de mise en relation dans le Manuel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800" dirty="0"/>
              <a:t>• Familiarisation avec le CECR </a:t>
            </a:r>
          </a:p>
          <a:p>
            <a:pPr marL="0" indent="0">
              <a:buNone/>
            </a:pPr>
            <a:r>
              <a:rPr lang="fr-FR" sz="2800" dirty="0"/>
              <a:t>• Mise en relation à partir des spécifications concernant le contenu de l’examen </a:t>
            </a:r>
          </a:p>
          <a:p>
            <a:pPr marL="0" indent="0">
              <a:buNone/>
            </a:pPr>
            <a:r>
              <a:rPr lang="fr-FR" sz="2800" dirty="0"/>
              <a:t>• Standardisation et Calibrage </a:t>
            </a:r>
          </a:p>
          <a:p>
            <a:pPr marL="0" indent="0">
              <a:buNone/>
            </a:pPr>
            <a:r>
              <a:rPr lang="fr-FR" sz="2800" dirty="0"/>
              <a:t>• Définition des points de césure </a:t>
            </a:r>
          </a:p>
          <a:p>
            <a:pPr marL="0" indent="0">
              <a:buNone/>
            </a:pPr>
            <a:r>
              <a:rPr lang="fr-FR" sz="2800" dirty="0"/>
              <a:t>• Validation: vérification que les résultats de l’examen sont en relation avec les niveaux correspondants du cadre </a:t>
            </a:r>
          </a:p>
        </p:txBody>
      </p:sp>
    </p:spTree>
    <p:extLst>
      <p:ext uri="{BB962C8B-B14F-4D97-AF65-F5344CB8AC3E}">
        <p14:creationId xmlns:p14="http://schemas.microsoft.com/office/powerpoint/2010/main" val="1172097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Liens avec le CECR par les spécifications et la standardisation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3400" y="1859340"/>
            <a:ext cx="80010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/>
          </a:p>
          <a:p>
            <a:endParaRPr lang="fr-FR" dirty="0"/>
          </a:p>
          <a:p>
            <a:r>
              <a:rPr lang="fr-FR" sz="2400" dirty="0"/>
              <a:t>* Si l’affirmation d’un lien avec le CECRL est basée uniquement sur les spécifications, on ne peut savoir quel résultat un candidat doit avoir pour pouvoir se prévaloir d’être à un niveau du cadre  </a:t>
            </a:r>
          </a:p>
          <a:p>
            <a:endParaRPr lang="fr-FR" sz="2400" dirty="0"/>
          </a:p>
          <a:p>
            <a:r>
              <a:rPr lang="fr-FR" sz="2400" dirty="0"/>
              <a:t>* Cette affirmation doit être étayée par la standardisation des jugements: les difficultés des items sont évaluées en fonction des niveaux du cadre </a:t>
            </a:r>
          </a:p>
        </p:txBody>
      </p:sp>
    </p:spTree>
    <p:extLst>
      <p:ext uri="{BB962C8B-B14F-4D97-AF65-F5344CB8AC3E}">
        <p14:creationId xmlns:p14="http://schemas.microsoft.com/office/powerpoint/2010/main" val="94155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/>
              <a:t>Etapes pour la phase de standardisation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1. Assurer une familiarisation adéquate avec le CEFR </a:t>
            </a:r>
          </a:p>
          <a:p>
            <a:r>
              <a:rPr lang="fr-FR" sz="2400" dirty="0"/>
              <a:t>2. Assurer une formation à l’évaluation des tâches de production en utilisant les tableaux et les échelles du CECRL et les échelles pertinentes d’évaluation du Manuel  </a:t>
            </a:r>
          </a:p>
          <a:p>
            <a:r>
              <a:rPr lang="fr-FR" sz="2400" dirty="0"/>
              <a:t>3. Assurer une formation à l’évaluation des tâches de réception en utilisant les échelles pertinentes d’évaluation du Manuel  </a:t>
            </a:r>
          </a:p>
          <a:p>
            <a:r>
              <a:rPr lang="fr-FR" sz="2400" dirty="0"/>
              <a:t>4. Calibrer des échantillons de performance </a:t>
            </a:r>
          </a:p>
          <a:p>
            <a:r>
              <a:rPr lang="fr-FR" sz="2400" dirty="0"/>
              <a:t>5. Définir les points de césure </a:t>
            </a:r>
          </a:p>
        </p:txBody>
      </p:sp>
    </p:spTree>
    <p:extLst>
      <p:ext uri="{BB962C8B-B14F-4D97-AF65-F5344CB8AC3E}">
        <p14:creationId xmlns:p14="http://schemas.microsoft.com/office/powerpoint/2010/main" val="2169857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Décisions de groupe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 </a:t>
            </a:r>
            <a:r>
              <a:rPr lang="fr-FR" sz="2800" dirty="0"/>
              <a:t>Le calibrage et la définition des points de césure sont des procédures qui supposent des décisions de groupe  qui doivent avoir été préparées en amont et supposent une formation appropriée. </a:t>
            </a:r>
          </a:p>
        </p:txBody>
      </p:sp>
    </p:spTree>
    <p:extLst>
      <p:ext uri="{BB962C8B-B14F-4D97-AF65-F5344CB8AC3E}">
        <p14:creationId xmlns:p14="http://schemas.microsoft.com/office/powerpoint/2010/main" val="2726220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La standardisation dans les activités de réception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Pour les objectifs d’apprentissage qui sont évalués à travers des tests indirects avec un score chiffré, les standards de performance doivent être fixés</a:t>
            </a:r>
          </a:p>
          <a:p>
            <a:pPr lvl="1"/>
            <a:r>
              <a:rPr lang="fr-FR" sz="2400" dirty="0"/>
              <a:t>Compétences de réception (lire, écouter)</a:t>
            </a:r>
          </a:p>
          <a:p>
            <a:pPr lvl="1"/>
            <a:r>
              <a:rPr lang="fr-FR" sz="2400" dirty="0"/>
              <a:t>Compétences transversales (grammaire, vocabulaire)</a:t>
            </a:r>
          </a:p>
          <a:p>
            <a:r>
              <a:rPr lang="fr-FR" sz="2400" dirty="0"/>
              <a:t>Un standard de performance est la frontière (scores de césure) entre deux niveaux sur l’échelle établie par un test</a:t>
            </a:r>
          </a:p>
          <a:p>
            <a:r>
              <a:rPr lang="fr-FR" sz="2400" dirty="0"/>
              <a:t>Procédure de définition des scores de césure</a:t>
            </a:r>
          </a:p>
        </p:txBody>
      </p:sp>
    </p:spTree>
    <p:extLst>
      <p:ext uri="{BB962C8B-B14F-4D97-AF65-F5344CB8AC3E}">
        <p14:creationId xmlns:p14="http://schemas.microsoft.com/office/powerpoint/2010/main" val="2568973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Comment arriver à fixer des standards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Décisions d’un groupe (panel)</a:t>
            </a:r>
          </a:p>
          <a:p>
            <a:r>
              <a:rPr lang="fr-FR" sz="2400" dirty="0"/>
              <a:t>Le groupe est familiarisé avec le CECR</a:t>
            </a:r>
          </a:p>
          <a:p>
            <a:r>
              <a:rPr lang="fr-FR" sz="2400" dirty="0"/>
              <a:t>Le contenu du test a été spécifié dans les termes du CECR</a:t>
            </a:r>
          </a:p>
          <a:p>
            <a:r>
              <a:rPr lang="fr-FR" sz="2400" dirty="0"/>
              <a:t>Les procédures de standardisation ont été formalisées </a:t>
            </a:r>
          </a:p>
          <a:p>
            <a:r>
              <a:rPr lang="fr-FR" sz="2400" dirty="0"/>
              <a:t>Sélection rigoureuse et formation des panelistes</a:t>
            </a:r>
          </a:p>
        </p:txBody>
      </p:sp>
    </p:spTree>
    <p:extLst>
      <p:ext uri="{BB962C8B-B14F-4D97-AF65-F5344CB8AC3E}">
        <p14:creationId xmlns:p14="http://schemas.microsoft.com/office/powerpoint/2010/main" val="1191763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Calibrage dans les activités de production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Le jugement sur le niveau du CECR est direct</a:t>
            </a:r>
          </a:p>
          <a:p>
            <a:pPr lvl="1"/>
            <a:r>
              <a:rPr lang="fr-FR" sz="2400" dirty="0"/>
              <a:t>Une assistance est nécessaire pour les évaluateurs pour formuler des jugements valides</a:t>
            </a:r>
          </a:p>
          <a:p>
            <a:pPr marL="457200" lvl="1" indent="0">
              <a:buNone/>
            </a:pPr>
            <a:endParaRPr lang="fr-FR" sz="2400" dirty="0"/>
          </a:p>
          <a:p>
            <a:r>
              <a:rPr lang="fr-FR" sz="2400" dirty="0"/>
              <a:t>Calibrer : fournir un (ou plusieurs) échantillons pour illustrer la performance à un niveau donné</a:t>
            </a:r>
          </a:p>
        </p:txBody>
      </p:sp>
    </p:spTree>
    <p:extLst>
      <p:ext uri="{BB962C8B-B14F-4D97-AF65-F5344CB8AC3E}">
        <p14:creationId xmlns:p14="http://schemas.microsoft.com/office/powerpoint/2010/main" val="794436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914400"/>
            <a:ext cx="8291512" cy="792163"/>
          </a:xfrm>
        </p:spPr>
        <p:txBody>
          <a:bodyPr/>
          <a:lstStyle/>
          <a:p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>Validation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276872"/>
            <a:ext cx="8011616" cy="40322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	</a:t>
            </a:r>
            <a:r>
              <a:rPr lang="fr-FR" sz="2800" dirty="0"/>
              <a:t>Qu’est-ce que la Validation?</a:t>
            </a:r>
          </a:p>
          <a:p>
            <a:pPr>
              <a:lnSpc>
                <a:spcPct val="80000"/>
              </a:lnSpc>
              <a:buFontTx/>
              <a:buNone/>
            </a:pPr>
            <a:endParaRPr lang="fr-FR" sz="2400" dirty="0"/>
          </a:p>
          <a:p>
            <a:pPr>
              <a:lnSpc>
                <a:spcPct val="80000"/>
              </a:lnSpc>
            </a:pPr>
            <a:r>
              <a:rPr lang="fr-FR" sz="2400" dirty="0"/>
              <a:t>Le degré de preuve et de théorie soutiennent les interprétations des résultats des tests engendrés par les utilisations proposées de tests. </a:t>
            </a:r>
          </a:p>
          <a:p>
            <a:pPr>
              <a:lnSpc>
                <a:spcPct val="80000"/>
              </a:lnSpc>
            </a:pPr>
            <a:r>
              <a:rPr lang="fr-FR" sz="2400" dirty="0"/>
              <a:t>Le test mesure-t-il ce qu’il est censé mesurer?</a:t>
            </a:r>
          </a:p>
        </p:txBody>
      </p:sp>
    </p:spTree>
    <p:extLst>
      <p:ext uri="{BB962C8B-B14F-4D97-AF65-F5344CB8AC3E}">
        <p14:creationId xmlns:p14="http://schemas.microsoft.com/office/powerpoint/2010/main" val="1703488031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137</TotalTime>
  <Words>460</Words>
  <Application>Microsoft Office PowerPoint</Application>
  <PresentationFormat>Affichage à l'écran (4:3)</PresentationFormat>
  <Paragraphs>56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3" baseType="lpstr">
      <vt:lpstr>Arial</vt:lpstr>
      <vt:lpstr>Calibri</vt:lpstr>
      <vt:lpstr>PPT-template-relang</vt:lpstr>
      <vt:lpstr>RELANG Relier les curricula, les tests et les examens de langues au Cadre européen commun de référence  promouvoir l’assurance qualité en éducation et faciliter la mobilité</vt:lpstr>
      <vt:lpstr>Les procédures de mise en relation dans le Manuel</vt:lpstr>
      <vt:lpstr>Liens avec le CECR par les spécifications et la standardisation</vt:lpstr>
      <vt:lpstr>Etapes pour la phase de standardisation</vt:lpstr>
      <vt:lpstr>Décisions de groupe</vt:lpstr>
      <vt:lpstr>La standardisation dans les activités de réception</vt:lpstr>
      <vt:lpstr>Comment arriver à fixer des standards</vt:lpstr>
      <vt:lpstr>Calibrage dans les activités de production</vt:lpstr>
      <vt:lpstr>Validation</vt:lpstr>
      <vt:lpstr>La validité des contenus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Evelyne Berard</cp:lastModifiedBy>
  <cp:revision>28</cp:revision>
  <cp:lastPrinted>2012-09-20T10:53:19Z</cp:lastPrinted>
  <dcterms:created xsi:type="dcterms:W3CDTF">2013-09-12T14:01:04Z</dcterms:created>
  <dcterms:modified xsi:type="dcterms:W3CDTF">2017-01-25T10:51:35Z</dcterms:modified>
</cp:coreProperties>
</file>