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93" r:id="rId2"/>
    <p:sldId id="273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95" r:id="rId14"/>
    <p:sldId id="286" r:id="rId15"/>
    <p:sldId id="287" r:id="rId16"/>
    <p:sldId id="288" r:id="rId17"/>
    <p:sldId id="289" r:id="rId18"/>
    <p:sldId id="296" r:id="rId19"/>
    <p:sldId id="291" r:id="rId20"/>
    <p:sldId id="292" r:id="rId21"/>
  </p:sldIdLst>
  <p:sldSz cx="9144000" cy="6858000" type="screen4x3"/>
  <p:notesSz cx="6888163" cy="1002188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466" autoAdjust="0"/>
    <p:restoredTop sz="94632" autoAdjust="0"/>
  </p:normalViewPr>
  <p:slideViewPr>
    <p:cSldViewPr>
      <p:cViewPr varScale="1">
        <p:scale>
          <a:sx n="85" d="100"/>
          <a:sy n="85" d="100"/>
        </p:scale>
        <p:origin x="137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9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4870" cy="501094"/>
          </a:xfrm>
          <a:prstGeom prst="rect">
            <a:avLst/>
          </a:prstGeom>
        </p:spPr>
        <p:txBody>
          <a:bodyPr vert="horz" lIns="92428" tIns="46214" rIns="92428" bIns="4621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901699" y="0"/>
            <a:ext cx="2984870" cy="501094"/>
          </a:xfrm>
          <a:prstGeom prst="rect">
            <a:avLst/>
          </a:prstGeom>
        </p:spPr>
        <p:txBody>
          <a:bodyPr vert="horz" lIns="92428" tIns="46214" rIns="92428" bIns="46214" rtlCol="0"/>
          <a:lstStyle>
            <a:lvl1pPr algn="r">
              <a:defRPr sz="1200"/>
            </a:lvl1pPr>
          </a:lstStyle>
          <a:p>
            <a:fld id="{463C185F-3B3D-4BC8-9A2A-C79CDAAA9113}" type="datetimeFigureOut">
              <a:rPr lang="en-GB" smtClean="0"/>
              <a:pPr/>
              <a:t>15/03/2017</a:t>
            </a:fld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1" y="9519054"/>
            <a:ext cx="2984870" cy="501094"/>
          </a:xfrm>
          <a:prstGeom prst="rect">
            <a:avLst/>
          </a:prstGeom>
        </p:spPr>
        <p:txBody>
          <a:bodyPr vert="horz" lIns="92428" tIns="46214" rIns="92428" bIns="4621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901699" y="9519054"/>
            <a:ext cx="2984870" cy="501094"/>
          </a:xfrm>
          <a:prstGeom prst="rect">
            <a:avLst/>
          </a:prstGeom>
        </p:spPr>
        <p:txBody>
          <a:bodyPr vert="horz" lIns="92428" tIns="46214" rIns="92428" bIns="46214" rtlCol="0" anchor="b"/>
          <a:lstStyle>
            <a:lvl1pPr algn="r">
              <a:defRPr sz="1200"/>
            </a:lvl1pPr>
          </a:lstStyle>
          <a:p>
            <a:fld id="{65984A6A-5CEE-4F3F-83A9-5EC764E3E41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4166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4870" cy="501094"/>
          </a:xfrm>
          <a:prstGeom prst="rect">
            <a:avLst/>
          </a:prstGeom>
        </p:spPr>
        <p:txBody>
          <a:bodyPr vert="horz" lIns="92428" tIns="46214" rIns="92428" bIns="4621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901699" y="0"/>
            <a:ext cx="2984870" cy="501094"/>
          </a:xfrm>
          <a:prstGeom prst="rect">
            <a:avLst/>
          </a:prstGeom>
        </p:spPr>
        <p:txBody>
          <a:bodyPr vert="horz" lIns="92428" tIns="46214" rIns="92428" bIns="46214" rtlCol="0"/>
          <a:lstStyle>
            <a:lvl1pPr algn="r">
              <a:defRPr sz="1200"/>
            </a:lvl1pPr>
          </a:lstStyle>
          <a:p>
            <a:fld id="{D2BC0058-3E49-43CD-8E94-3566594B0A43}" type="datetimeFigureOut">
              <a:rPr lang="en-GB" smtClean="0"/>
              <a:pPr/>
              <a:t>15/03/2017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50888"/>
            <a:ext cx="5011737" cy="3759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28" tIns="46214" rIns="92428" bIns="46214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8817" y="4760397"/>
            <a:ext cx="5510530" cy="4509850"/>
          </a:xfrm>
          <a:prstGeom prst="rect">
            <a:avLst/>
          </a:prstGeom>
        </p:spPr>
        <p:txBody>
          <a:bodyPr vert="horz" lIns="92428" tIns="46214" rIns="92428" bIns="46214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1" y="9519054"/>
            <a:ext cx="2984870" cy="501094"/>
          </a:xfrm>
          <a:prstGeom prst="rect">
            <a:avLst/>
          </a:prstGeom>
        </p:spPr>
        <p:txBody>
          <a:bodyPr vert="horz" lIns="92428" tIns="46214" rIns="92428" bIns="4621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901699" y="9519054"/>
            <a:ext cx="2984870" cy="501094"/>
          </a:xfrm>
          <a:prstGeom prst="rect">
            <a:avLst/>
          </a:prstGeom>
        </p:spPr>
        <p:txBody>
          <a:bodyPr vert="horz" lIns="92428" tIns="46214" rIns="92428" bIns="46214" rtlCol="0" anchor="b"/>
          <a:lstStyle>
            <a:lvl1pPr algn="r">
              <a:defRPr sz="1200"/>
            </a:lvl1pPr>
          </a:lstStyle>
          <a:p>
            <a:fld id="{71E09B01-9836-40C2-9318-7E253FBFB37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6909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09B01-9836-40C2-9318-7E253FBFB375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nl-NL"/>
              <a:t>© Cito B.V. Arnhem,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04170B-F344-4445-9504-38F3A4D91794}" type="slidenum">
              <a:rPr lang="nl-NL"/>
              <a:pPr/>
              <a:t>11</a:t>
            </a:fld>
            <a:endParaRPr lang="nl-NL"/>
          </a:p>
        </p:txBody>
      </p:sp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nl-NL"/>
              <a:t>© Cito B.V. Arnhem,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971749-D6CF-4B1A-A2B5-53882EFAAC0B}" type="slidenum">
              <a:rPr lang="nl-NL"/>
              <a:pPr/>
              <a:t>12</a:t>
            </a:fld>
            <a:endParaRPr lang="nl-NL"/>
          </a:p>
        </p:txBody>
      </p:sp>
      <p:sp>
        <p:nvSpPr>
          <p:cNvPr id="182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09B01-9836-40C2-9318-7E253FBFB375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09B01-9836-40C2-9318-7E253FBFB375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05100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09B01-9836-40C2-9318-7E253FBFB375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09B01-9836-40C2-9318-7E253FBFB375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09B01-9836-40C2-9318-7E253FBFB375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09B01-9836-40C2-9318-7E253FBFB375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nl-NL"/>
              <a:t>© Cito B.V. Arnhem,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C487BB-4E0D-471E-B449-9F1B8A9FD6E7}" type="slidenum">
              <a:rPr lang="nl-NL"/>
              <a:pPr/>
              <a:t>3</a:t>
            </a:fld>
            <a:endParaRPr lang="nl-NL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52475"/>
            <a:ext cx="5011737" cy="3759200"/>
          </a:xfrm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8960" y="4759436"/>
            <a:ext cx="5050247" cy="4509529"/>
          </a:xfrm>
        </p:spPr>
        <p:txBody>
          <a:bodyPr/>
          <a:lstStyle/>
          <a:p>
            <a:r>
              <a:rPr lang="en-GB"/>
              <a:t>Begrippen worden  hierna uitgelegd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nl-NL"/>
              <a:t>© Cito B.V. Arnhem,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662F1A-AEA3-4346-8B35-FA7717235ED5}" type="slidenum">
              <a:rPr lang="nl-NL"/>
              <a:pPr/>
              <a:t>4</a:t>
            </a:fld>
            <a:endParaRPr lang="nl-NL"/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nl-NL"/>
              <a:t>© Cito B.V. Arnhem,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FF08E2-6B9D-4311-AC5C-DEE2B9651F42}" type="slidenum">
              <a:rPr lang="nl-NL"/>
              <a:pPr/>
              <a:t>5</a:t>
            </a:fld>
            <a:endParaRPr lang="nl-NL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52475"/>
            <a:ext cx="5011737" cy="3759200"/>
          </a:xfrm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8960" y="4759436"/>
            <a:ext cx="5050247" cy="4509529"/>
          </a:xfr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nl-NL"/>
              <a:t>© Cito B.V. Arnhem,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4A3AA8-3CD5-4C9D-A77D-B2BBF94889FB}" type="slidenum">
              <a:rPr lang="nl-NL"/>
              <a:pPr/>
              <a:t>6</a:t>
            </a:fld>
            <a:endParaRPr lang="nl-NL"/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nl-NL"/>
              <a:t>© Cito B.V. Arnhem,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3BC3E6-513A-42B2-A5B9-E25E27DCBD6C}" type="slidenum">
              <a:rPr lang="nl-NL"/>
              <a:pPr/>
              <a:t>7</a:t>
            </a:fld>
            <a:endParaRPr lang="nl-NL"/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52475"/>
            <a:ext cx="5011737" cy="3759200"/>
          </a:xfrm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8960" y="4759436"/>
            <a:ext cx="5050247" cy="4509529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nl-NL"/>
              <a:t>© Cito B.V. Arnhem,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B1B873-0464-4CDD-8EE9-FBF06EC3C411}" type="slidenum">
              <a:rPr lang="nl-NL"/>
              <a:pPr/>
              <a:t>8</a:t>
            </a:fld>
            <a:endParaRPr lang="nl-NL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52475"/>
            <a:ext cx="5011737" cy="3759200"/>
          </a:xfrm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8960" y="4759436"/>
            <a:ext cx="5050247" cy="4509529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nl-NL"/>
              <a:t>© Cito B.V. Arnhem,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034C19-DAB4-4AE2-83F7-19CB38D356E1}" type="slidenum">
              <a:rPr lang="nl-NL"/>
              <a:pPr/>
              <a:t>9</a:t>
            </a:fld>
            <a:endParaRPr lang="nl-NL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52475"/>
            <a:ext cx="5011737" cy="3759200"/>
          </a:xfrm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8960" y="4759436"/>
            <a:ext cx="5050247" cy="4509529"/>
          </a:xfr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nl-NL"/>
              <a:t>© Cito B.V. Arnhem,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8951B7-E0D7-4AE7-8D55-3101C07740EE}" type="slidenum">
              <a:rPr lang="nl-NL"/>
              <a:pPr/>
              <a:t>10</a:t>
            </a:fld>
            <a:endParaRPr lang="nl-NL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331913" y="6308725"/>
            <a:ext cx="2895600" cy="36512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794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331913" y="6308725"/>
            <a:ext cx="2895600" cy="36512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288" y="908721"/>
            <a:ext cx="8291512" cy="792087"/>
          </a:xfrm>
        </p:spPr>
        <p:txBody>
          <a:bodyPr/>
          <a:lstStyle>
            <a:lvl1pPr>
              <a:defRPr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95536" y="1772816"/>
            <a:ext cx="8291264" cy="410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031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95288" y="1196975"/>
            <a:ext cx="8291512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95288" y="2133600"/>
            <a:ext cx="8291512" cy="399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5820F9F-4A78-4794-BA0A-638F9F166864}" type="datetimeFigureOut">
              <a:rPr lang="en-US"/>
              <a:pPr>
                <a:defRPr/>
              </a:pPr>
              <a:t>3/15/2017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55646F-B914-4171-99C3-A02015CBB2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47664" y="188640"/>
            <a:ext cx="7200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en-US" sz="1200" dirty="0">
              <a:solidFill>
                <a:srgbClr val="0070C0"/>
              </a:solidFill>
            </a:endParaRPr>
          </a:p>
        </p:txBody>
      </p:sp>
      <p:pic>
        <p:nvPicPr>
          <p:cNvPr id="10" name="Picture 9" descr="relang-logo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188640"/>
            <a:ext cx="1806200" cy="50405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95536" y="6231988"/>
            <a:ext cx="7200800" cy="27167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ts val="1500"/>
              </a:lnSpc>
            </a:pPr>
            <a:endParaRPr lang="en-US" sz="1200" dirty="0">
              <a:solidFill>
                <a:srgbClr val="00206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b="1" dirty="0"/>
              <a:t>RELANG </a:t>
            </a:r>
            <a:br>
              <a:rPr lang="fr-FR" sz="4800" dirty="0"/>
            </a:br>
            <a:r>
              <a:rPr lang="fr-FR" sz="1400" b="1" dirty="0">
                <a:solidFill>
                  <a:schemeClr val="tx1"/>
                </a:solidFill>
              </a:rPr>
              <a:t>Relier les examens de langue aux niveaux européens communs de référence pour les compétences en langue: promouvoir l’assurance qualité et faciliter la mobilité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fr-FR" sz="2400" b="1" dirty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endParaRPr lang="fr-FR" sz="2400" b="1" dirty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endParaRPr lang="fr-FR" sz="2400" b="1" dirty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endParaRPr lang="fr-FR" sz="2400" b="1" dirty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fr-FR" sz="2400" b="1" dirty="0">
                <a:solidFill>
                  <a:schemeClr val="bg2">
                    <a:lumMod val="50000"/>
                  </a:schemeClr>
                </a:solidFill>
              </a:rPr>
              <a:t>TESTER LES COMPETENCES DE RECEPTON</a:t>
            </a:r>
          </a:p>
          <a:p>
            <a:pPr algn="ctr"/>
            <a:r>
              <a:rPr lang="fr-FR" sz="2400" b="1" dirty="0">
                <a:solidFill>
                  <a:schemeClr val="bg2">
                    <a:lumMod val="50000"/>
                  </a:schemeClr>
                </a:solidFill>
              </a:rPr>
              <a:t>Lire Ecouter</a:t>
            </a:r>
          </a:p>
          <a:p>
            <a:endParaRPr lang="fr-FR" sz="1400" b="1" dirty="0"/>
          </a:p>
          <a:p>
            <a:endParaRPr lang="fr-FR" sz="1400" b="1" dirty="0"/>
          </a:p>
          <a:p>
            <a:endParaRPr lang="fr-FR" sz="1400" b="1" dirty="0"/>
          </a:p>
          <a:p>
            <a:endParaRPr lang="fr-FR" sz="1400" b="1" dirty="0"/>
          </a:p>
          <a:p>
            <a:endParaRPr lang="fr-FR" sz="1400" b="1" dirty="0"/>
          </a:p>
          <a:p>
            <a:r>
              <a:rPr lang="fr-FR" sz="1400" b="1" dirty="0"/>
              <a:t>Centre européen pour les langues vivantes et la commission européenne METHODOLOGIES ET EVALUATION INNOVANTES DANS L’APPRENTISSAGE DES LANGUES  </a:t>
            </a:r>
          </a:p>
          <a:p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2286000" y="233639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fr-FR" dirty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7017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762001"/>
            <a:ext cx="8291512" cy="938808"/>
          </a:xfrm>
        </p:spPr>
        <p:txBody>
          <a:bodyPr/>
          <a:lstStyle/>
          <a:p>
            <a:r>
              <a:rPr lang="fr-FR" sz="3600" b="1" dirty="0"/>
              <a:t>Efficacité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752600"/>
            <a:ext cx="7924800" cy="4104457"/>
          </a:xfrm>
        </p:spPr>
        <p:txBody>
          <a:bodyPr/>
          <a:lstStyle/>
          <a:p>
            <a:r>
              <a:rPr lang="fr-FR" sz="2400" noProof="0" dirty="0"/>
              <a:t>Est-ce que l’information essentielle est présentée de façon efficace ( temps, information introductive, degré de complexité de la réponse)?  </a:t>
            </a:r>
          </a:p>
          <a:p>
            <a:pPr>
              <a:buFontTx/>
              <a:buNone/>
            </a:pPr>
            <a:endParaRPr lang="fr-FR" sz="2400" u="sng" noProof="0" dirty="0"/>
          </a:p>
          <a:p>
            <a:pPr>
              <a:buFontTx/>
              <a:buNone/>
            </a:pPr>
            <a:r>
              <a:rPr lang="fr-FR" sz="2400" u="sng" dirty="0"/>
              <a:t>Conseil</a:t>
            </a:r>
            <a:endParaRPr lang="fr-FR" sz="2400" noProof="0" dirty="0"/>
          </a:p>
          <a:p>
            <a:r>
              <a:rPr lang="fr-FR" sz="2400" noProof="0" dirty="0"/>
              <a:t>Limiter le matériel de stimulus </a:t>
            </a:r>
          </a:p>
          <a:p>
            <a:r>
              <a:rPr lang="fr-FR" sz="2400" dirty="0"/>
              <a:t>Eviter une lecture inutile pour les étudiants</a:t>
            </a:r>
            <a:endParaRPr lang="fr-FR" sz="2400" noProof="0" dirty="0"/>
          </a:p>
        </p:txBody>
      </p:sp>
    </p:spTree>
    <p:extLst>
      <p:ext uri="{BB962C8B-B14F-4D97-AF65-F5344CB8AC3E}">
        <p14:creationId xmlns:p14="http://schemas.microsoft.com/office/powerpoint/2010/main" val="27524280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838200"/>
            <a:ext cx="8291512" cy="792087"/>
          </a:xfrm>
        </p:spPr>
        <p:txBody>
          <a:bodyPr/>
          <a:lstStyle/>
          <a:p>
            <a:r>
              <a:rPr lang="fr-FR" sz="3600" b="1" dirty="0"/>
              <a:t>L</a:t>
            </a:r>
            <a:r>
              <a:rPr lang="fr-FR" sz="3600" b="1" noProof="0" dirty="0" err="1"/>
              <a:t>angue</a:t>
            </a:r>
            <a:r>
              <a:rPr lang="fr-FR" sz="3600" b="1" noProof="0" dirty="0"/>
              <a:t> utilisée</a:t>
            </a:r>
          </a:p>
        </p:txBody>
      </p:sp>
      <p:sp>
        <p:nvSpPr>
          <p:cNvPr id="1771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fr-FR" sz="2400" noProof="0" dirty="0"/>
              <a:t>Est-ce que la langue utilisée est compatible avec le niveau de compétences des candidats  </a:t>
            </a:r>
          </a:p>
          <a:p>
            <a:pPr>
              <a:lnSpc>
                <a:spcPct val="80000"/>
              </a:lnSpc>
            </a:pPr>
            <a:endParaRPr lang="fr-FR" sz="2400" u="sng" noProof="0" dirty="0"/>
          </a:p>
          <a:p>
            <a:pPr>
              <a:lnSpc>
                <a:spcPct val="80000"/>
              </a:lnSpc>
              <a:buFontTx/>
              <a:buNone/>
            </a:pPr>
            <a:r>
              <a:rPr lang="fr-FR" sz="2400" u="sng" dirty="0"/>
              <a:t>Conseil</a:t>
            </a:r>
            <a:endParaRPr lang="fr-FR" sz="2400" noProof="0" dirty="0"/>
          </a:p>
          <a:p>
            <a:pPr>
              <a:lnSpc>
                <a:spcPct val="80000"/>
              </a:lnSpc>
            </a:pPr>
            <a:r>
              <a:rPr lang="fr-FR" sz="2400" noProof="0" dirty="0"/>
              <a:t>Utiliser des phrases courtes  </a:t>
            </a:r>
          </a:p>
          <a:p>
            <a:pPr>
              <a:lnSpc>
                <a:spcPct val="80000"/>
              </a:lnSpc>
            </a:pPr>
            <a:r>
              <a:rPr lang="fr-FR" sz="2400" noProof="0" dirty="0"/>
              <a:t>Utiliser une grammaire correcte</a:t>
            </a:r>
          </a:p>
          <a:p>
            <a:pPr>
              <a:lnSpc>
                <a:spcPct val="80000"/>
              </a:lnSpc>
            </a:pPr>
            <a:r>
              <a:rPr lang="fr-FR" sz="2400" noProof="0" dirty="0">
                <a:cs typeface="Times New Roman" pitchFamily="18" charset="0"/>
              </a:rPr>
              <a:t>Utiliser un nombre limité de mots standard pour les questions (comment, quand, pourquoi etc.) </a:t>
            </a:r>
          </a:p>
          <a:p>
            <a:pPr>
              <a:lnSpc>
                <a:spcPct val="80000"/>
              </a:lnSpc>
            </a:pPr>
            <a:r>
              <a:rPr lang="fr-FR" sz="2400" noProof="0" dirty="0"/>
              <a:t>Ne pas utiliser de double négation</a:t>
            </a:r>
          </a:p>
          <a:p>
            <a:pPr>
              <a:lnSpc>
                <a:spcPct val="80000"/>
              </a:lnSpc>
            </a:pPr>
            <a:r>
              <a:rPr lang="fr-FR" sz="2400" dirty="0"/>
              <a:t>Ne pas utiliser inutilement des</a:t>
            </a:r>
            <a:r>
              <a:rPr lang="fr-FR" sz="2400" noProof="0" dirty="0"/>
              <a:t> formulations négatives ou extrêmes</a:t>
            </a:r>
          </a:p>
        </p:txBody>
      </p:sp>
    </p:spTree>
    <p:extLst>
      <p:ext uri="{BB962C8B-B14F-4D97-AF65-F5344CB8AC3E}">
        <p14:creationId xmlns:p14="http://schemas.microsoft.com/office/powerpoint/2010/main" val="28941746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291512" cy="792087"/>
          </a:xfrm>
        </p:spPr>
        <p:txBody>
          <a:bodyPr/>
          <a:lstStyle/>
          <a:p>
            <a:r>
              <a:rPr lang="fr-FR" sz="3600" b="1" dirty="0"/>
              <a:t>Présentation</a:t>
            </a:r>
          </a:p>
        </p:txBody>
      </p:sp>
      <p:sp>
        <p:nvSpPr>
          <p:cNvPr id="1812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09429"/>
            <a:ext cx="8291264" cy="4734171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fr-FR" sz="2400" dirty="0"/>
              <a:t>Est-ce que la présentation est un soutien pour le test</a:t>
            </a:r>
            <a:r>
              <a:rPr lang="fr-FR" sz="2400" noProof="0" dirty="0"/>
              <a:t>?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fr-FR" sz="2400" u="sng" dirty="0"/>
              <a:t>Conseil</a:t>
            </a:r>
            <a:endParaRPr lang="fr-FR" sz="2400" noProof="0" dirty="0"/>
          </a:p>
          <a:p>
            <a:pPr>
              <a:lnSpc>
                <a:spcPct val="105000"/>
              </a:lnSpc>
            </a:pPr>
            <a:r>
              <a:rPr lang="fr-FR" sz="2400" dirty="0">
                <a:cs typeface="Times New Roman" pitchFamily="18" charset="0"/>
              </a:rPr>
              <a:t>Utiliser un format de présentation</a:t>
            </a:r>
            <a:endParaRPr lang="fr-FR" sz="2400" noProof="0" dirty="0">
              <a:cs typeface="Times New Roman" pitchFamily="18" charset="0"/>
            </a:endParaRPr>
          </a:p>
          <a:p>
            <a:pPr>
              <a:lnSpc>
                <a:spcPct val="105000"/>
              </a:lnSpc>
            </a:pPr>
            <a:r>
              <a:rPr lang="fr-FR" sz="2400" noProof="0" dirty="0">
                <a:cs typeface="Times New Roman" pitchFamily="18" charset="0"/>
              </a:rPr>
              <a:t>S’assure que les questions et les parties des questions sont clairement  </a:t>
            </a:r>
          </a:p>
          <a:p>
            <a:pPr>
              <a:lnSpc>
                <a:spcPct val="105000"/>
              </a:lnSpc>
            </a:pPr>
            <a:r>
              <a:rPr lang="fr-FR" sz="2400" dirty="0">
                <a:cs typeface="Times New Roman" pitchFamily="18" charset="0"/>
              </a:rPr>
              <a:t>Utiliser une numérotation claire des </a:t>
            </a:r>
            <a:r>
              <a:rPr lang="fr-FR" sz="2400" noProof="0" dirty="0">
                <a:cs typeface="Times New Roman" pitchFamily="18" charset="0"/>
              </a:rPr>
              <a:t>questions (1, 2, 3, … </a:t>
            </a:r>
            <a:r>
              <a:rPr lang="fr-FR" sz="2400" dirty="0">
                <a:cs typeface="Times New Roman" pitchFamily="18" charset="0"/>
              </a:rPr>
              <a:t>et non</a:t>
            </a:r>
            <a:r>
              <a:rPr lang="fr-FR" sz="2400" noProof="0" dirty="0">
                <a:cs typeface="Times New Roman" pitchFamily="18" charset="0"/>
              </a:rPr>
              <a:t>: 1a, 1b, 2a …)</a:t>
            </a:r>
          </a:p>
          <a:p>
            <a:pPr>
              <a:lnSpc>
                <a:spcPct val="105000"/>
              </a:lnSpc>
            </a:pPr>
            <a:r>
              <a:rPr lang="fr-FR" sz="2400" noProof="0" dirty="0">
                <a:cs typeface="Times New Roman" pitchFamily="18" charset="0"/>
              </a:rPr>
              <a:t>Utiliser des symboles correspondant aux conventions/règles</a:t>
            </a:r>
          </a:p>
          <a:p>
            <a:pPr>
              <a:lnSpc>
                <a:spcPct val="105000"/>
              </a:lnSpc>
            </a:pPr>
            <a:r>
              <a:rPr lang="fr-FR" sz="2400" noProof="0" dirty="0">
                <a:cs typeface="Times New Roman" pitchFamily="18" charset="0"/>
              </a:rPr>
              <a:t>S’assure que les images, tableaux etc. sont graphiquement corrects</a:t>
            </a:r>
          </a:p>
          <a:p>
            <a:pPr>
              <a:lnSpc>
                <a:spcPct val="105000"/>
              </a:lnSpc>
            </a:pPr>
            <a:r>
              <a:rPr lang="fr-FR" sz="2400" noProof="0" dirty="0">
                <a:cs typeface="Times New Roman" pitchFamily="18" charset="0"/>
              </a:rPr>
              <a:t>S’assurer que les références des illustrations sont correctes</a:t>
            </a:r>
          </a:p>
          <a:p>
            <a:pPr>
              <a:lnSpc>
                <a:spcPct val="80000"/>
              </a:lnSpc>
            </a:pPr>
            <a:endParaRPr lang="en-GB" sz="2000" noProof="0" dirty="0"/>
          </a:p>
        </p:txBody>
      </p:sp>
    </p:spTree>
    <p:extLst>
      <p:ext uri="{BB962C8B-B14F-4D97-AF65-F5344CB8AC3E}">
        <p14:creationId xmlns:p14="http://schemas.microsoft.com/office/powerpoint/2010/main" val="22207357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287" y="533400"/>
            <a:ext cx="8291512" cy="792087"/>
          </a:xfrm>
        </p:spPr>
        <p:txBody>
          <a:bodyPr/>
          <a:lstStyle/>
          <a:p>
            <a:r>
              <a:rPr lang="fr-FR" sz="3200" dirty="0"/>
              <a:t>Elaborer des questionnaires à choix multiple</a:t>
            </a: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8200710"/>
              </p:ext>
            </p:extLst>
          </p:nvPr>
        </p:nvGraphicFramePr>
        <p:xfrm>
          <a:off x="304800" y="1319625"/>
          <a:ext cx="8381999" cy="414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95622">
                  <a:extLst>
                    <a:ext uri="{9D8B030D-6E8A-4147-A177-3AD203B41FA5}">
                      <a16:colId xmlns:a16="http://schemas.microsoft.com/office/drawing/2014/main" val="2346823683"/>
                    </a:ext>
                  </a:extLst>
                </a:gridCol>
                <a:gridCol w="4586377">
                  <a:extLst>
                    <a:ext uri="{9D8B030D-6E8A-4147-A177-3AD203B41FA5}">
                      <a16:colId xmlns:a16="http://schemas.microsoft.com/office/drawing/2014/main" val="30582842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Avantages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Inconvénients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55646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Faciles à noter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Difficulté à évaluer les compétences dans les nivaux élevés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33319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Très objectifs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Elaboration chronophage et onéreuse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54736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Poids de l’écrit restreint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Impossibilité de donner des réponses partiellement correctes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16105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En général</a:t>
                      </a:r>
                      <a:r>
                        <a:rPr lang="fr-FR" baseline="0" dirty="0"/>
                        <a:t> très efficace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Impact négatif sur l’enseignement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85576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Grande fiabilité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Le candidat peut répondre au hasard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5953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Contenu varié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8188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Possibilité de notation automatisée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44142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Possibilité d’élaborer plusieurs versions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26645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48509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47800" y="914400"/>
            <a:ext cx="7162800" cy="576064"/>
          </a:xfrm>
        </p:spPr>
        <p:txBody>
          <a:bodyPr/>
          <a:lstStyle/>
          <a:p>
            <a:r>
              <a:rPr lang="fr-FR" sz="2800" b="1" dirty="0"/>
              <a:t>Caractéristiques de l’introduction et de l’amorce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24744" y="1844825"/>
            <a:ext cx="7838256" cy="4022576"/>
          </a:xfrm>
        </p:spPr>
        <p:txBody>
          <a:bodyPr/>
          <a:lstStyle/>
          <a:p>
            <a:r>
              <a:rPr lang="fr-FR" sz="2400" dirty="0"/>
              <a:t>L’introduction ne doit contenir que de l’information pertinente</a:t>
            </a:r>
          </a:p>
          <a:p>
            <a:r>
              <a:rPr lang="fr-FR" sz="2400" dirty="0"/>
              <a:t>L’introduction est facile à lire  </a:t>
            </a:r>
          </a:p>
          <a:p>
            <a:r>
              <a:rPr lang="fr-FR" sz="2400" dirty="0"/>
              <a:t>L’introduction est concise</a:t>
            </a:r>
          </a:p>
          <a:p>
            <a:endParaRPr lang="fr-FR" sz="2400" dirty="0"/>
          </a:p>
          <a:p>
            <a:r>
              <a:rPr lang="fr-FR" sz="2400" dirty="0"/>
              <a:t>L’amorce porte sur un thème</a:t>
            </a:r>
          </a:p>
          <a:p>
            <a:r>
              <a:rPr lang="fr-FR" sz="2400" dirty="0"/>
              <a:t>L’amorce est de préférence formulée comme une question</a:t>
            </a:r>
          </a:p>
          <a:p>
            <a:r>
              <a:rPr lang="fr-FR" sz="2400" dirty="0"/>
              <a:t>L’amorce évite des recherches inutiles pour l’information pertinente pour le candidat</a:t>
            </a:r>
          </a:p>
        </p:txBody>
      </p:sp>
    </p:spTree>
    <p:extLst>
      <p:ext uri="{BB962C8B-B14F-4D97-AF65-F5344CB8AC3E}">
        <p14:creationId xmlns:p14="http://schemas.microsoft.com/office/powerpoint/2010/main" val="20190046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7924800" cy="576064"/>
          </a:xfrm>
        </p:spPr>
        <p:txBody>
          <a:bodyPr/>
          <a:lstStyle/>
          <a:p>
            <a:r>
              <a:rPr lang="fr-FR" sz="3200" b="1" dirty="0"/>
              <a:t>Caractéristiques des options dans les QCM 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524001"/>
            <a:ext cx="8382000" cy="3733799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fr-FR" sz="2000" dirty="0">
                <a:cs typeface="Times New Roman" pitchFamily="18" charset="0"/>
              </a:rPr>
              <a:t>Elles sont</a:t>
            </a:r>
            <a:r>
              <a:rPr lang="fr-FR" sz="2000" noProof="0" dirty="0">
                <a:cs typeface="Times New Roman" pitchFamily="18" charset="0"/>
              </a:rPr>
              <a:t> plausibles et s’excluent l’une l’autre</a:t>
            </a:r>
          </a:p>
          <a:p>
            <a:pPr>
              <a:lnSpc>
                <a:spcPct val="130000"/>
              </a:lnSpc>
            </a:pPr>
            <a:r>
              <a:rPr lang="fr-FR" sz="2000" noProof="0" dirty="0">
                <a:cs typeface="Times New Roman" pitchFamily="18" charset="0"/>
              </a:rPr>
              <a:t>Elles sont grammaticalement reliées avec l’amorce</a:t>
            </a:r>
          </a:p>
          <a:p>
            <a:pPr>
              <a:lnSpc>
                <a:spcPct val="130000"/>
              </a:lnSpc>
            </a:pPr>
            <a:r>
              <a:rPr lang="fr-FR" sz="2000" noProof="0" dirty="0">
                <a:cs typeface="Times New Roman" pitchFamily="18" charset="0"/>
              </a:rPr>
              <a:t>Elles sont classes dans un ordre logique ou alphabétique</a:t>
            </a:r>
          </a:p>
          <a:p>
            <a:pPr>
              <a:lnSpc>
                <a:spcPct val="130000"/>
              </a:lnSpc>
            </a:pPr>
            <a:r>
              <a:rPr lang="fr-FR" sz="2000" noProof="0" dirty="0">
                <a:cs typeface="Times New Roman" pitchFamily="18" charset="0"/>
              </a:rPr>
              <a:t>Elles ne répètent </a:t>
            </a:r>
            <a:r>
              <a:rPr lang="fr-FR" sz="2000" u="sng" noProof="0" dirty="0">
                <a:cs typeface="Times New Roman" pitchFamily="18" charset="0"/>
              </a:rPr>
              <a:t>pas</a:t>
            </a:r>
            <a:r>
              <a:rPr lang="fr-FR" sz="2000" noProof="0" dirty="0">
                <a:cs typeface="Times New Roman" pitchFamily="18" charset="0"/>
              </a:rPr>
              <a:t> des éléments du texte</a:t>
            </a:r>
          </a:p>
          <a:p>
            <a:pPr>
              <a:lnSpc>
                <a:spcPct val="130000"/>
              </a:lnSpc>
            </a:pPr>
            <a:r>
              <a:rPr lang="fr-FR" sz="2000" noProof="0" dirty="0">
                <a:cs typeface="Times New Roman" pitchFamily="18" charset="0"/>
              </a:rPr>
              <a:t>Elles ne contiennent </a:t>
            </a:r>
            <a:r>
              <a:rPr lang="fr-FR" sz="2000" u="sng" noProof="0" dirty="0">
                <a:cs typeface="Times New Roman" pitchFamily="18" charset="0"/>
              </a:rPr>
              <a:t>pas</a:t>
            </a:r>
            <a:r>
              <a:rPr lang="fr-FR" sz="2000" noProof="0" dirty="0">
                <a:cs typeface="Times New Roman" pitchFamily="18" charset="0"/>
              </a:rPr>
              <a:t> de mots comme </a:t>
            </a:r>
            <a:r>
              <a:rPr lang="fr-FR" sz="2000" i="1" noProof="0" dirty="0">
                <a:cs typeface="Times New Roman" pitchFamily="18" charset="0"/>
              </a:rPr>
              <a:t>toujours</a:t>
            </a:r>
            <a:r>
              <a:rPr lang="fr-FR" sz="2000" noProof="0" dirty="0">
                <a:cs typeface="Times New Roman" pitchFamily="18" charset="0"/>
              </a:rPr>
              <a:t> ou j</a:t>
            </a:r>
            <a:r>
              <a:rPr lang="fr-FR" sz="2000" i="1" noProof="0" dirty="0">
                <a:cs typeface="Times New Roman" pitchFamily="18" charset="0"/>
              </a:rPr>
              <a:t>amais </a:t>
            </a:r>
            <a:r>
              <a:rPr lang="fr-FR" sz="2000" noProof="0" dirty="0">
                <a:cs typeface="Times New Roman" pitchFamily="18" charset="0"/>
              </a:rPr>
              <a:t>Elles ne perturbent </a:t>
            </a:r>
            <a:r>
              <a:rPr lang="fr-FR" sz="2000" u="sng" noProof="0" dirty="0">
                <a:cs typeface="Times New Roman" pitchFamily="18" charset="0"/>
              </a:rPr>
              <a:t>pas</a:t>
            </a:r>
            <a:r>
              <a:rPr lang="fr-FR" sz="2000" noProof="0" dirty="0">
                <a:cs typeface="Times New Roman" pitchFamily="18" charset="0"/>
              </a:rPr>
              <a:t> à cause de la longueur de la formulation, de l’écho</a:t>
            </a:r>
          </a:p>
          <a:p>
            <a:pPr>
              <a:lnSpc>
                <a:spcPct val="130000"/>
              </a:lnSpc>
            </a:pPr>
            <a:r>
              <a:rPr lang="fr-FR" sz="2000" noProof="0" dirty="0">
                <a:cs typeface="Times New Roman" pitchFamily="18" charset="0"/>
              </a:rPr>
              <a:t>Elles ne comportent pas d’indices pour d’autres items dans le même test</a:t>
            </a:r>
          </a:p>
          <a:p>
            <a:pPr>
              <a:lnSpc>
                <a:spcPct val="130000"/>
              </a:lnSpc>
            </a:pPr>
            <a:r>
              <a:rPr lang="fr-FR" sz="2000" noProof="0" dirty="0">
                <a:cs typeface="Times New Roman" pitchFamily="18" charset="0"/>
              </a:rPr>
              <a:t>Elles sont de préférence formulées de façon positive</a:t>
            </a:r>
            <a:endParaRPr lang="en-GB" sz="1800" noProof="0" dirty="0"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en-GB" sz="1600" noProof="0" dirty="0"/>
          </a:p>
        </p:txBody>
      </p:sp>
    </p:spTree>
    <p:extLst>
      <p:ext uri="{BB962C8B-B14F-4D97-AF65-F5344CB8AC3E}">
        <p14:creationId xmlns:p14="http://schemas.microsoft.com/office/powerpoint/2010/main" val="19898845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609600"/>
            <a:ext cx="7687344" cy="863600"/>
          </a:xfrm>
        </p:spPr>
        <p:txBody>
          <a:bodyPr/>
          <a:lstStyle/>
          <a:p>
            <a:br>
              <a:rPr lang="en-GB" sz="3200" b="1" noProof="0" dirty="0"/>
            </a:br>
            <a:r>
              <a:rPr lang="fr-FR" sz="3200" b="1" dirty="0"/>
              <a:t>Concevoir des distracteurs dans les choix multiples</a:t>
            </a:r>
            <a:br>
              <a:rPr lang="en-GB" sz="3200" b="1" noProof="0" dirty="0"/>
            </a:br>
            <a:endParaRPr lang="en-GB" sz="3200" b="1" noProof="0" dirty="0"/>
          </a:p>
        </p:txBody>
      </p:sp>
      <p:sp>
        <p:nvSpPr>
          <p:cNvPr id="151555" name="Rectangle 3"/>
          <p:cNvSpPr>
            <a:spLocks noGrp="1" noChangeArrowheads="1"/>
          </p:cNvSpPr>
          <p:nvPr>
            <p:ph idx="1"/>
          </p:nvPr>
        </p:nvSpPr>
        <p:spPr>
          <a:xfrm>
            <a:off x="827089" y="1600200"/>
            <a:ext cx="7927056" cy="3505200"/>
          </a:xfrm>
        </p:spPr>
        <p:txBody>
          <a:bodyPr/>
          <a:lstStyle/>
          <a:p>
            <a:r>
              <a:rPr lang="fr-FR" sz="2400" noProof="0" dirty="0"/>
              <a:t>Les distracteurs doivent être plausibles pour ceux qui n’ont pas étudié le matériel</a:t>
            </a:r>
          </a:p>
          <a:p>
            <a:r>
              <a:rPr lang="fr-FR" sz="2400" dirty="0"/>
              <a:t>Les distracteurs doivent représenter des différences essentielles</a:t>
            </a:r>
            <a:endParaRPr lang="fr-FR" sz="2400" noProof="0" dirty="0"/>
          </a:p>
          <a:p>
            <a:r>
              <a:rPr lang="fr-FR" sz="2400" dirty="0"/>
              <a:t>Les distracteurs doivent s’exclure l’un l’autre (et de l’option correcte) </a:t>
            </a:r>
          </a:p>
          <a:p>
            <a:r>
              <a:rPr lang="fr-FR" sz="2400" dirty="0"/>
              <a:t>Les distracteurs doivent être plus ou moins du même format et de la même formulation que la réponse correcte</a:t>
            </a:r>
            <a:endParaRPr lang="fr-FR" sz="2400" noProof="0" dirty="0"/>
          </a:p>
          <a:p>
            <a:endParaRPr lang="en-GB" noProof="0" dirty="0"/>
          </a:p>
          <a:p>
            <a:pPr>
              <a:buFontTx/>
              <a:buNone/>
            </a:pPr>
            <a:endParaRPr lang="en-GB" noProof="0" dirty="0"/>
          </a:p>
          <a:p>
            <a:pPr>
              <a:buFontTx/>
              <a:buNone/>
            </a:pP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3947404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66800" y="908721"/>
            <a:ext cx="7239000" cy="792087"/>
          </a:xfrm>
        </p:spPr>
        <p:txBody>
          <a:bodyPr/>
          <a:lstStyle/>
          <a:p>
            <a:r>
              <a:rPr lang="fr-FR" sz="3600" b="1" dirty="0"/>
              <a:t>Appariement</a:t>
            </a:r>
            <a:endParaRPr lang="sk-SK" sz="3600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609600" y="2057401"/>
            <a:ext cx="7986464" cy="3581400"/>
          </a:xfrm>
        </p:spPr>
        <p:txBody>
          <a:bodyPr/>
          <a:lstStyle/>
          <a:p>
            <a:r>
              <a:rPr lang="fr-FR" sz="2400" i="1" dirty="0"/>
              <a:t>L’appariement </a:t>
            </a:r>
            <a:r>
              <a:rPr lang="fr-FR" sz="2400" dirty="0"/>
              <a:t>est un type de tâche de test qui suppose d’associer des éléments de deux listes séparées                  </a:t>
            </a:r>
          </a:p>
          <a:p>
            <a:r>
              <a:rPr lang="fr-FR" sz="2400" dirty="0"/>
              <a:t>Une sorte d’appariement consiste à sélectionner la phrase correcte pour compléter chaque phrase non terminée d’un ensemble </a:t>
            </a:r>
          </a:p>
          <a:p>
            <a:r>
              <a:rPr lang="fr-FR" sz="2400" dirty="0"/>
              <a:t>Un type utilisé dans les tests de compréhension écrite implique de choisir dans une liste quelque chose comme des vacances ou un livre qui convient à une personne dont les demandes sont décrites</a:t>
            </a:r>
            <a:endParaRPr lang="fr-FR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4110072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dirty="0"/>
              <a:t>Concevoir des test et des items ouverts</a:t>
            </a: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4476881"/>
              </p:ext>
            </p:extLst>
          </p:nvPr>
        </p:nvGraphicFramePr>
        <p:xfrm>
          <a:off x="395288" y="1773238"/>
          <a:ext cx="8291512" cy="4053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5756">
                  <a:extLst>
                    <a:ext uri="{9D8B030D-6E8A-4147-A177-3AD203B41FA5}">
                      <a16:colId xmlns:a16="http://schemas.microsoft.com/office/drawing/2014/main" val="3732590177"/>
                    </a:ext>
                  </a:extLst>
                </a:gridCol>
                <a:gridCol w="4145756">
                  <a:extLst>
                    <a:ext uri="{9D8B030D-6E8A-4147-A177-3AD203B41FA5}">
                      <a16:colId xmlns:a16="http://schemas.microsoft.com/office/drawing/2014/main" val="12654618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Avantages </a:t>
                      </a:r>
                    </a:p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Inconvénients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33035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2000" dirty="0"/>
                        <a:t>Convenable pour les compétences créatives et de production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dirty="0"/>
                        <a:t>Difficulté d’avoir une forte fiabilité dans l’interprétation des réponses correctes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2925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2000" dirty="0"/>
                        <a:t>Possibilité de réponses partiellement correctes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dirty="0"/>
                        <a:t>La notation peut être inefficace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003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2000" dirty="0"/>
                        <a:t>Possibilité de plusieurs réponses correctes </a:t>
                      </a:r>
                    </a:p>
                    <a:p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dirty="0"/>
                        <a:t>Clarté de la formulation de la question du temps consommé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12594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2000" dirty="0"/>
                        <a:t>Forte acceptabilité </a:t>
                      </a:r>
                    </a:p>
                    <a:p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dirty="0"/>
                        <a:t>Chronophage pour le candidat et l’évaluateur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77714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48139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609600"/>
            <a:ext cx="5688632" cy="576064"/>
          </a:xfrm>
        </p:spPr>
        <p:txBody>
          <a:bodyPr/>
          <a:lstStyle/>
          <a:p>
            <a:r>
              <a:rPr lang="fr-FR" sz="3200" b="1" noProof="0" dirty="0"/>
              <a:t>Format </a:t>
            </a:r>
            <a:r>
              <a:rPr lang="fr-FR" sz="3200" b="1" dirty="0"/>
              <a:t>des </a:t>
            </a:r>
            <a:r>
              <a:rPr lang="fr-FR" sz="3200" b="1" noProof="0" dirty="0"/>
              <a:t>Tests ouverts</a:t>
            </a:r>
          </a:p>
        </p:txBody>
      </p:sp>
      <p:sp>
        <p:nvSpPr>
          <p:cNvPr id="155651" name="Rectangle 3"/>
          <p:cNvSpPr>
            <a:spLocks noGrp="1" noChangeArrowheads="1"/>
          </p:cNvSpPr>
          <p:nvPr>
            <p:ph idx="1"/>
          </p:nvPr>
        </p:nvSpPr>
        <p:spPr>
          <a:xfrm>
            <a:off x="827089" y="1600200"/>
            <a:ext cx="6183312" cy="3657600"/>
          </a:xfrm>
        </p:spPr>
        <p:txBody>
          <a:bodyPr/>
          <a:lstStyle/>
          <a:p>
            <a:r>
              <a:rPr lang="fr-FR" sz="2400" noProof="0" dirty="0"/>
              <a:t>Test </a:t>
            </a:r>
            <a:r>
              <a:rPr lang="fr-FR" sz="2400" dirty="0"/>
              <a:t>écrit </a:t>
            </a:r>
            <a:r>
              <a:rPr lang="fr-FR" sz="2400" noProof="0" dirty="0"/>
              <a:t> (questions, </a:t>
            </a:r>
            <a:r>
              <a:rPr lang="fr-FR" sz="2400" dirty="0"/>
              <a:t>taches ou missions</a:t>
            </a:r>
            <a:r>
              <a:rPr lang="fr-FR" sz="2400" noProof="0" dirty="0"/>
              <a:t>)</a:t>
            </a:r>
          </a:p>
          <a:p>
            <a:pPr lvl="1"/>
            <a:r>
              <a:rPr lang="fr-FR" sz="2400" noProof="0" dirty="0"/>
              <a:t>Réponse courte</a:t>
            </a:r>
          </a:p>
          <a:p>
            <a:pPr lvl="1"/>
            <a:r>
              <a:rPr lang="fr-FR" sz="2400" noProof="0" dirty="0"/>
              <a:t>De closure ou à compléter</a:t>
            </a:r>
          </a:p>
          <a:p>
            <a:pPr lvl="1"/>
            <a:r>
              <a:rPr lang="fr-FR" sz="2400" noProof="0" dirty="0"/>
              <a:t>Longue réponse</a:t>
            </a:r>
          </a:p>
          <a:p>
            <a:pPr lvl="1"/>
            <a:r>
              <a:rPr lang="fr-FR" sz="2400" noProof="0" dirty="0"/>
              <a:t>Essai</a:t>
            </a:r>
          </a:p>
          <a:p>
            <a:pPr marL="400050" lvl="1" indent="0">
              <a:buNone/>
            </a:pPr>
            <a:endParaRPr lang="fr-FR" sz="2400" noProof="0" dirty="0"/>
          </a:p>
          <a:p>
            <a:r>
              <a:rPr lang="fr-FR" sz="2400" dirty="0"/>
              <a:t>Consignes d’évaluation</a:t>
            </a:r>
            <a:br>
              <a:rPr lang="en-GB" sz="2400" noProof="0" dirty="0"/>
            </a:br>
            <a:r>
              <a:rPr lang="en-GB" sz="2400" noProof="0" dirty="0"/>
              <a:t>	</a:t>
            </a:r>
          </a:p>
          <a:p>
            <a:pPr lvl="1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665016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2488" y="457200"/>
            <a:ext cx="8291512" cy="792087"/>
          </a:xfrm>
        </p:spPr>
        <p:txBody>
          <a:bodyPr/>
          <a:lstStyle/>
          <a:p>
            <a:r>
              <a:rPr lang="fr-FR" sz="3200" b="1" dirty="0"/>
              <a:t>Introduction: Tâches et  items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3400" y="1447800"/>
            <a:ext cx="8291264" cy="4104457"/>
          </a:xfrm>
        </p:spPr>
        <p:txBody>
          <a:bodyPr/>
          <a:lstStyle/>
          <a:p>
            <a:r>
              <a:rPr lang="fr-FR" sz="2400" dirty="0"/>
              <a:t>Un test est composé d’un certain nombre de tâches. </a:t>
            </a:r>
          </a:p>
          <a:p>
            <a:endParaRPr lang="fr-FR" sz="2400" dirty="0"/>
          </a:p>
          <a:p>
            <a:r>
              <a:rPr lang="fr-FR" sz="2400" dirty="0"/>
              <a:t>Les tâches sont composées de consignes, de textes, et de réponses du candidat basés sur des items de différents types évalués en utilisant une grille d’évaluation. </a:t>
            </a:r>
            <a:endParaRPr lang="fr-FR" sz="2400" i="1" dirty="0"/>
          </a:p>
          <a:p>
            <a:endParaRPr lang="fr-FR" sz="2400" dirty="0"/>
          </a:p>
          <a:p>
            <a:r>
              <a:rPr lang="fr-FR" sz="2400" dirty="0"/>
              <a:t>Les concepteurs de test doivent avoir une idée claire de: </a:t>
            </a:r>
          </a:p>
          <a:p>
            <a:pPr lvl="1"/>
            <a:r>
              <a:rPr lang="fr-FR" sz="2000" dirty="0"/>
              <a:t>L’objectif de la tâche </a:t>
            </a:r>
          </a:p>
          <a:p>
            <a:pPr lvl="1"/>
            <a:r>
              <a:rPr lang="fr-FR" sz="2000" dirty="0"/>
              <a:t>La raison pour laquelle elle a été choisie</a:t>
            </a:r>
          </a:p>
          <a:p>
            <a:pPr lvl="1"/>
            <a:r>
              <a:rPr lang="fr-FR" sz="2000" i="1" dirty="0"/>
              <a:t>Les compétences qui s’y référent</a:t>
            </a:r>
          </a:p>
          <a:p>
            <a:endParaRPr lang="fr-FR" sz="2400" i="1" dirty="0"/>
          </a:p>
        </p:txBody>
      </p:sp>
    </p:spTree>
    <p:extLst>
      <p:ext uri="{BB962C8B-B14F-4D97-AF65-F5344CB8AC3E}">
        <p14:creationId xmlns:p14="http://schemas.microsoft.com/office/powerpoint/2010/main" val="11109154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7056958" cy="863600"/>
          </a:xfrm>
        </p:spPr>
        <p:txBody>
          <a:bodyPr/>
          <a:lstStyle/>
          <a:p>
            <a:r>
              <a:rPr lang="fr-FR" sz="3200" b="1" dirty="0" err="1"/>
              <a:t>Cloze</a:t>
            </a:r>
            <a:endParaRPr lang="fr-FR" sz="3200" b="1" dirty="0"/>
          </a:p>
        </p:txBody>
      </p:sp>
      <p:sp>
        <p:nvSpPr>
          <p:cNvPr id="15769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073443"/>
            <a:ext cx="8915399" cy="4946357"/>
          </a:xfrm>
        </p:spPr>
        <p:txBody>
          <a:bodyPr/>
          <a:lstStyle/>
          <a:p>
            <a:r>
              <a:rPr lang="fr-FR" sz="2000" i="1" dirty="0"/>
              <a:t>Le test de </a:t>
            </a:r>
            <a:r>
              <a:rPr lang="fr-FR" sz="2000" dirty="0"/>
              <a:t>closure est un type de tâche pour remplir des blancs dans un texte où des mots/phrases ont été effacées </a:t>
            </a:r>
          </a:p>
          <a:p>
            <a:r>
              <a:rPr lang="fr-FR" sz="2000" dirty="0"/>
              <a:t>Dans un test de closure on efface un mot tous les x mots</a:t>
            </a:r>
          </a:p>
          <a:p>
            <a:r>
              <a:rPr lang="fr-FR" sz="2000" dirty="0"/>
              <a:t>Autres tâches de tests à trous à compléter :</a:t>
            </a:r>
          </a:p>
          <a:p>
            <a:pPr lvl="1"/>
            <a:r>
              <a:rPr lang="fr-FR" sz="2000" dirty="0"/>
              <a:t>On efface de courtes phrases d’un texte</a:t>
            </a:r>
          </a:p>
          <a:p>
            <a:pPr lvl="1"/>
            <a:r>
              <a:rPr lang="fr-FR" sz="2000" dirty="0"/>
              <a:t>Le concepteur d’items choisit les mots à effacer (test à trous rationnel)</a:t>
            </a:r>
          </a:p>
          <a:p>
            <a:r>
              <a:rPr lang="fr-FR" sz="2000" dirty="0"/>
              <a:t>Les candidates ont à</a:t>
            </a:r>
          </a:p>
          <a:p>
            <a:pPr lvl="1"/>
            <a:r>
              <a:rPr lang="fr-FR" sz="2000" dirty="0"/>
              <a:t>Remplir les mots manquants (test à trous ouvert)</a:t>
            </a:r>
          </a:p>
          <a:p>
            <a:pPr lvl="1"/>
            <a:r>
              <a:rPr lang="fr-FR" sz="2000" dirty="0"/>
              <a:t>Choisir parmi un ensemble d’options (choix multiple ou banque d’options)</a:t>
            </a:r>
          </a:p>
          <a:p>
            <a:pPr lvl="1"/>
            <a:r>
              <a:rPr lang="fr-FR" sz="2000" dirty="0"/>
              <a:t>Evaluer un test à trous ouvert suppose</a:t>
            </a:r>
          </a:p>
          <a:p>
            <a:pPr lvl="1"/>
            <a:r>
              <a:rPr lang="fr-FR" sz="2000" dirty="0"/>
              <a:t>Le mot exact (seule mot efface du texte original sera considéré comme une réponse correcte)</a:t>
            </a:r>
          </a:p>
          <a:p>
            <a:pPr lvl="1"/>
            <a:r>
              <a:rPr lang="fr-FR" sz="2000" dirty="0"/>
              <a:t>Le mot acceptable (une liste des réponses acceptables est donnée aux correcteurs</a:t>
            </a:r>
            <a:endParaRPr lang="fr-FR" sz="2400" dirty="0"/>
          </a:p>
          <a:p>
            <a:endParaRPr lang="en-GB" sz="2400" noProof="0" dirty="0"/>
          </a:p>
        </p:txBody>
      </p:sp>
    </p:spTree>
    <p:extLst>
      <p:ext uri="{BB962C8B-B14F-4D97-AF65-F5344CB8AC3E}">
        <p14:creationId xmlns:p14="http://schemas.microsoft.com/office/powerpoint/2010/main" val="481019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2362200" y="457200"/>
            <a:ext cx="5688632" cy="792088"/>
          </a:xfrm>
        </p:spPr>
        <p:txBody>
          <a:bodyPr/>
          <a:lstStyle/>
          <a:p>
            <a:r>
              <a:rPr lang="fr-FR" sz="3600" b="1" dirty="0"/>
              <a:t>Critères de qualité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676400"/>
            <a:ext cx="7416800" cy="3581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fr-FR" sz="2400" dirty="0"/>
              <a:t>Pertinence</a:t>
            </a:r>
            <a:endParaRPr lang="fr-FR" sz="2400" noProof="0" dirty="0"/>
          </a:p>
          <a:p>
            <a:pPr>
              <a:lnSpc>
                <a:spcPct val="80000"/>
              </a:lnSpc>
            </a:pPr>
            <a:r>
              <a:rPr lang="fr-FR" sz="2400" dirty="0"/>
              <a:t>Niveau</a:t>
            </a:r>
            <a:endParaRPr lang="fr-FR" sz="2400" noProof="0" dirty="0"/>
          </a:p>
          <a:p>
            <a:pPr>
              <a:lnSpc>
                <a:spcPct val="80000"/>
              </a:lnSpc>
            </a:pPr>
            <a:r>
              <a:rPr lang="fr-FR" sz="2400" noProof="0" dirty="0"/>
              <a:t>Spécificité</a:t>
            </a:r>
          </a:p>
          <a:p>
            <a:pPr>
              <a:lnSpc>
                <a:spcPct val="80000"/>
              </a:lnSpc>
            </a:pPr>
            <a:r>
              <a:rPr lang="fr-FR" sz="2400" noProof="0" dirty="0"/>
              <a:t>Objectivité</a:t>
            </a:r>
          </a:p>
          <a:p>
            <a:pPr>
              <a:lnSpc>
                <a:spcPct val="80000"/>
              </a:lnSpc>
            </a:pPr>
            <a:r>
              <a:rPr lang="fr-FR" sz="2400" noProof="0" dirty="0"/>
              <a:t>Acceptabilité</a:t>
            </a:r>
          </a:p>
          <a:p>
            <a:pPr>
              <a:lnSpc>
                <a:spcPct val="80000"/>
              </a:lnSpc>
              <a:buFontTx/>
              <a:buNone/>
            </a:pPr>
            <a:endParaRPr lang="fr-FR" sz="2400" noProof="0" dirty="0"/>
          </a:p>
          <a:p>
            <a:pPr>
              <a:lnSpc>
                <a:spcPct val="80000"/>
              </a:lnSpc>
              <a:buFontTx/>
              <a:buNone/>
            </a:pPr>
            <a:endParaRPr lang="fr-FR" sz="2400" noProof="0" dirty="0"/>
          </a:p>
          <a:p>
            <a:pPr algn="ctr">
              <a:lnSpc>
                <a:spcPct val="80000"/>
              </a:lnSpc>
              <a:buFontTx/>
              <a:buNone/>
            </a:pPr>
            <a:r>
              <a:rPr lang="fr-FR" sz="2400" dirty="0"/>
              <a:t>Ces critères contribuent à la validité et à la fiabilité d’un test</a:t>
            </a:r>
            <a:endParaRPr lang="fr-FR" sz="2400" noProof="0" dirty="0"/>
          </a:p>
          <a:p>
            <a:pPr marL="0" indent="0">
              <a:lnSpc>
                <a:spcPct val="80000"/>
              </a:lnSpc>
              <a:buNone/>
            </a:pPr>
            <a:endParaRPr lang="en-GB" sz="1600" noProof="0" dirty="0"/>
          </a:p>
          <a:p>
            <a:pPr>
              <a:lnSpc>
                <a:spcPct val="80000"/>
              </a:lnSpc>
            </a:pPr>
            <a:endParaRPr lang="en-GB" sz="1600" noProof="0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6937452"/>
              </p:ext>
            </p:extLst>
          </p:nvPr>
        </p:nvGraphicFramePr>
        <p:xfrm>
          <a:off x="4724400" y="1676400"/>
          <a:ext cx="3566160" cy="22098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5661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09800">
                <a:tc>
                  <a:txBody>
                    <a:bodyPr/>
                    <a:lstStyle/>
                    <a:p>
                      <a:r>
                        <a:rPr lang="fr-FR" sz="24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Transparence</a:t>
                      </a:r>
                    </a:p>
                    <a:p>
                      <a:r>
                        <a:rPr lang="fr-FR" sz="24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Efficacité</a:t>
                      </a:r>
                    </a:p>
                    <a:p>
                      <a:r>
                        <a:rPr lang="fr-FR" sz="24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Usage</a:t>
                      </a:r>
                      <a:r>
                        <a:rPr lang="fr-FR" sz="2400" b="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correct de la langue Présentation</a:t>
                      </a:r>
                      <a:endParaRPr lang="fr-FR" sz="2400" b="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5966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291512" cy="7920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3600" b="1" dirty="0"/>
              <a:t>Pertinence</a:t>
            </a:r>
            <a:endParaRPr lang="en-GB" sz="3600" b="1" noProof="0" dirty="0"/>
          </a:p>
        </p:txBody>
      </p:sp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>
          <a:xfrm>
            <a:off x="827088" y="1484313"/>
            <a:ext cx="77724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r-FR" sz="2400" noProof="0" dirty="0"/>
              <a:t>Est-ce que le test concerne les connaissances ou savoir faire désirés? </a:t>
            </a:r>
          </a:p>
          <a:p>
            <a:pPr>
              <a:lnSpc>
                <a:spcPct val="90000"/>
              </a:lnSpc>
            </a:pPr>
            <a:r>
              <a:rPr lang="fr-FR" sz="2400" noProof="0" dirty="0"/>
              <a:t>Est-ce que le test n’évalue pas d’autres connaissances ou compétences que celles qui sont désirées (en général l’intelligence, la lecture dans un test d’écoute, la grammaire dans un test de lecture)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fr-FR" sz="2400" u="sng" dirty="0"/>
              <a:t>Conseil</a:t>
            </a:r>
            <a:endParaRPr lang="fr-FR" sz="2400" u="sng" noProof="0" dirty="0"/>
          </a:p>
          <a:p>
            <a:pPr>
              <a:lnSpc>
                <a:spcPct val="90000"/>
              </a:lnSpc>
            </a:pPr>
            <a:r>
              <a:rPr lang="fr-FR" sz="2400" noProof="0" dirty="0"/>
              <a:t>Utiliser une matrice de test</a:t>
            </a:r>
          </a:p>
          <a:p>
            <a:pPr>
              <a:lnSpc>
                <a:spcPct val="90000"/>
              </a:lnSpc>
            </a:pPr>
            <a:r>
              <a:rPr lang="fr-FR" sz="2400" dirty="0"/>
              <a:t>Relier les questions avec le but du test </a:t>
            </a:r>
          </a:p>
          <a:p>
            <a:pPr>
              <a:lnSpc>
                <a:spcPct val="90000"/>
              </a:lnSpc>
            </a:pPr>
            <a:r>
              <a:rPr lang="fr-FR" sz="2400" noProof="0" dirty="0"/>
              <a:t>Faire que les items soient reconnaissables pour le candidat</a:t>
            </a:r>
          </a:p>
          <a:p>
            <a:pPr>
              <a:lnSpc>
                <a:spcPct val="90000"/>
              </a:lnSpc>
            </a:pPr>
            <a:endParaRPr lang="en-GB" sz="2400" noProof="0" dirty="0"/>
          </a:p>
          <a:p>
            <a:pPr>
              <a:lnSpc>
                <a:spcPct val="90000"/>
              </a:lnSpc>
            </a:pPr>
            <a:endParaRPr lang="en-GB" sz="2400" noProof="0" dirty="0"/>
          </a:p>
          <a:p>
            <a:pPr>
              <a:lnSpc>
                <a:spcPct val="90000"/>
              </a:lnSpc>
            </a:pPr>
            <a:endParaRPr lang="en-GB" sz="2400" noProof="0" dirty="0"/>
          </a:p>
        </p:txBody>
      </p:sp>
    </p:spTree>
    <p:extLst>
      <p:ext uri="{BB962C8B-B14F-4D97-AF65-F5344CB8AC3E}">
        <p14:creationId xmlns:p14="http://schemas.microsoft.com/office/powerpoint/2010/main" val="939559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91512" cy="792087"/>
          </a:xfrm>
        </p:spPr>
        <p:txBody>
          <a:bodyPr/>
          <a:lstStyle/>
          <a:p>
            <a:r>
              <a:rPr lang="en-GB" sz="3600" b="1" noProof="0" dirty="0"/>
              <a:t>(CECR) </a:t>
            </a:r>
            <a:r>
              <a:rPr lang="fr-FR" sz="3600" b="1" dirty="0"/>
              <a:t>Niveau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143000"/>
            <a:ext cx="8077200" cy="46085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r-FR" sz="2400" noProof="0" dirty="0"/>
              <a:t>Est-ce que le texte et les questions sont représentatifs du niveau (CECR</a:t>
            </a:r>
            <a:r>
              <a:rPr lang="fr-FR" sz="2400" dirty="0"/>
              <a:t>) souhaité?</a:t>
            </a:r>
          </a:p>
          <a:p>
            <a:pPr>
              <a:lnSpc>
                <a:spcPct val="90000"/>
              </a:lnSpc>
            </a:pPr>
            <a:r>
              <a:rPr lang="fr-FR" sz="2400" dirty="0"/>
              <a:t>Est-ce que les questions distinguent ceux qui savent et ceux qui ne savent pas? </a:t>
            </a:r>
          </a:p>
          <a:p>
            <a:pPr>
              <a:lnSpc>
                <a:spcPct val="90000"/>
              </a:lnSpc>
            </a:pPr>
            <a:r>
              <a:rPr lang="fr-FR" sz="2400" noProof="0" dirty="0"/>
              <a:t>Quel type de comportement est </a:t>
            </a:r>
            <a:r>
              <a:rPr lang="fr-FR" sz="2400" dirty="0"/>
              <a:t>demandé (reproduction, production, etc.)?</a:t>
            </a:r>
            <a:endParaRPr lang="fr-FR" sz="2400" u="sng" noProof="0" dirty="0"/>
          </a:p>
          <a:p>
            <a:pPr>
              <a:lnSpc>
                <a:spcPct val="90000"/>
              </a:lnSpc>
              <a:buFontTx/>
              <a:buNone/>
            </a:pPr>
            <a:r>
              <a:rPr lang="fr-FR" sz="2400" u="sng" dirty="0"/>
              <a:t>Conseil</a:t>
            </a:r>
            <a:endParaRPr lang="fr-FR" sz="2400" u="sng" noProof="0" dirty="0"/>
          </a:p>
          <a:p>
            <a:pPr>
              <a:lnSpc>
                <a:spcPct val="90000"/>
              </a:lnSpc>
            </a:pPr>
            <a:r>
              <a:rPr lang="fr-FR" sz="2400" dirty="0"/>
              <a:t>Faire travailler les experts en équipe</a:t>
            </a:r>
            <a:endParaRPr lang="fr-FR" sz="2400" noProof="0" dirty="0"/>
          </a:p>
          <a:p>
            <a:pPr>
              <a:lnSpc>
                <a:spcPct val="90000"/>
              </a:lnSpc>
            </a:pPr>
            <a:r>
              <a:rPr lang="fr-FR" sz="2400" dirty="0"/>
              <a:t>Désigner des évaluateurs</a:t>
            </a:r>
            <a:endParaRPr lang="fr-FR" sz="2400" noProof="0" dirty="0"/>
          </a:p>
          <a:p>
            <a:pPr>
              <a:lnSpc>
                <a:spcPct val="90000"/>
              </a:lnSpc>
            </a:pPr>
            <a:r>
              <a:rPr lang="fr-FR" sz="2400" noProof="0" dirty="0"/>
              <a:t>Eviter la manipulation de </a:t>
            </a:r>
            <a:r>
              <a:rPr lang="fr-FR" sz="2400" dirty="0"/>
              <a:t>mots qui influencent le degré de difficulté</a:t>
            </a:r>
          </a:p>
          <a:p>
            <a:pPr>
              <a:lnSpc>
                <a:spcPct val="90000"/>
              </a:lnSpc>
            </a:pPr>
            <a:r>
              <a:rPr lang="fr-FR" sz="2400" noProof="0" dirty="0"/>
              <a:t>Eviter l’information inutile</a:t>
            </a:r>
          </a:p>
          <a:p>
            <a:pPr>
              <a:lnSpc>
                <a:spcPct val="90000"/>
              </a:lnSpc>
            </a:pPr>
            <a:r>
              <a:rPr lang="fr-FR" sz="2400" noProof="0" dirty="0"/>
              <a:t>Utiliser l’analyse de données  (pré tests ou post tests)</a:t>
            </a:r>
          </a:p>
        </p:txBody>
      </p:sp>
    </p:spTree>
    <p:extLst>
      <p:ext uri="{BB962C8B-B14F-4D97-AF65-F5344CB8AC3E}">
        <p14:creationId xmlns:p14="http://schemas.microsoft.com/office/powerpoint/2010/main" val="2385970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291512" cy="792087"/>
          </a:xfrm>
        </p:spPr>
        <p:txBody>
          <a:bodyPr/>
          <a:lstStyle/>
          <a:p>
            <a:r>
              <a:rPr lang="fr-FR" sz="3600" b="1" dirty="0"/>
              <a:t>Spécificité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idx="1"/>
          </p:nvPr>
        </p:nvSpPr>
        <p:spPr>
          <a:xfrm>
            <a:off x="827584" y="1772816"/>
            <a:ext cx="7772400" cy="4495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fr-FR" sz="2400" noProof="0" dirty="0"/>
              <a:t>Est-ce que seuls ceux qui ont appris pour le test peuvent répondre à l’item? </a:t>
            </a:r>
          </a:p>
          <a:p>
            <a:pPr>
              <a:lnSpc>
                <a:spcPct val="80000"/>
              </a:lnSpc>
            </a:pPr>
            <a:r>
              <a:rPr lang="fr-FR" sz="2400" dirty="0"/>
              <a:t>Y-a-t-il des éléments implicites non souhaitées?</a:t>
            </a:r>
            <a:endParaRPr lang="fr-FR" sz="2400" noProof="0" dirty="0"/>
          </a:p>
          <a:p>
            <a:pPr>
              <a:lnSpc>
                <a:spcPct val="80000"/>
              </a:lnSpc>
            </a:pPr>
            <a:endParaRPr lang="fr-FR" sz="2400" noProof="0" dirty="0"/>
          </a:p>
          <a:p>
            <a:pPr>
              <a:lnSpc>
                <a:spcPct val="80000"/>
              </a:lnSpc>
              <a:buFontTx/>
              <a:buNone/>
            </a:pPr>
            <a:r>
              <a:rPr lang="fr-FR" sz="2400" u="sng" dirty="0"/>
              <a:t>Conseil</a:t>
            </a:r>
            <a:endParaRPr lang="fr-FR" sz="2400" u="sng" noProof="0" dirty="0"/>
          </a:p>
          <a:p>
            <a:pPr marL="0" indent="0">
              <a:lnSpc>
                <a:spcPct val="80000"/>
              </a:lnSpc>
              <a:buNone/>
            </a:pPr>
            <a:r>
              <a:rPr lang="fr-FR" sz="2400" noProof="0" dirty="0"/>
              <a:t>   	Eviter les caractéristiques visuelles qui donnent de l’information non souhaitée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fr-FR" sz="2400" noProof="0" dirty="0"/>
              <a:t>	Etre cohérent dans l’ordre des options (alphabétique, chronologique, taille) 	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fr-FR" sz="2400" dirty="0"/>
              <a:t>	Ne pas donner de phrases copiées de livres</a:t>
            </a:r>
            <a:endParaRPr lang="fr-FR" sz="2400" noProof="0" dirty="0"/>
          </a:p>
          <a:p>
            <a:pPr>
              <a:lnSpc>
                <a:spcPct val="80000"/>
              </a:lnSpc>
            </a:pPr>
            <a:endParaRPr lang="en-GB" sz="2400" noProof="0" dirty="0"/>
          </a:p>
        </p:txBody>
      </p:sp>
    </p:spTree>
    <p:extLst>
      <p:ext uri="{BB962C8B-B14F-4D97-AF65-F5344CB8AC3E}">
        <p14:creationId xmlns:p14="http://schemas.microsoft.com/office/powerpoint/2010/main" val="4388714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8291512" cy="792087"/>
          </a:xfrm>
        </p:spPr>
        <p:txBody>
          <a:bodyPr/>
          <a:lstStyle/>
          <a:p>
            <a:r>
              <a:rPr lang="fr-FR" sz="3600" b="1" dirty="0"/>
              <a:t>Objectivité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828800"/>
            <a:ext cx="8291264" cy="410445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r-FR" sz="2400" noProof="0" dirty="0"/>
              <a:t>Les différents </a:t>
            </a:r>
            <a:r>
              <a:rPr lang="fr-FR" sz="2400" dirty="0"/>
              <a:t>experts sont-ils d’accord sur la réponse correcte?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fr-FR" sz="2400" dirty="0"/>
              <a:t> </a:t>
            </a:r>
            <a:endParaRPr lang="fr-FR" sz="2400" u="sng" noProof="0" dirty="0"/>
          </a:p>
          <a:p>
            <a:pPr>
              <a:lnSpc>
                <a:spcPct val="90000"/>
              </a:lnSpc>
              <a:buFontTx/>
              <a:buNone/>
            </a:pPr>
            <a:r>
              <a:rPr lang="fr-FR" sz="2400" u="sng" dirty="0"/>
              <a:t>Conseil</a:t>
            </a:r>
            <a:endParaRPr lang="fr-FR" sz="2400" u="sng" noProof="0" dirty="0"/>
          </a:p>
          <a:p>
            <a:pPr>
              <a:lnSpc>
                <a:spcPct val="90000"/>
              </a:lnSpc>
            </a:pPr>
            <a:r>
              <a:rPr lang="fr-FR" sz="2400" noProof="0" dirty="0"/>
              <a:t>Utiliser des tests écrits</a:t>
            </a:r>
          </a:p>
          <a:p>
            <a:pPr>
              <a:lnSpc>
                <a:spcPct val="90000"/>
              </a:lnSpc>
            </a:pPr>
            <a:r>
              <a:rPr lang="fr-FR" sz="2400" noProof="0" dirty="0"/>
              <a:t>Organiser une discussion </a:t>
            </a:r>
            <a:r>
              <a:rPr lang="fr-FR" sz="2400" dirty="0"/>
              <a:t>entre</a:t>
            </a:r>
            <a:r>
              <a:rPr lang="fr-FR" sz="2400" noProof="0" dirty="0"/>
              <a:t> experts</a:t>
            </a:r>
          </a:p>
          <a:p>
            <a:pPr>
              <a:lnSpc>
                <a:spcPct val="90000"/>
              </a:lnSpc>
            </a:pPr>
            <a:r>
              <a:rPr lang="fr-FR" sz="2400" noProof="0" dirty="0"/>
              <a:t>Organiser une évaluation extensive</a:t>
            </a:r>
          </a:p>
          <a:p>
            <a:pPr>
              <a:lnSpc>
                <a:spcPct val="90000"/>
              </a:lnSpc>
            </a:pPr>
            <a:r>
              <a:rPr lang="fr-FR" sz="2400" dirty="0"/>
              <a:t>Eviter les biais </a:t>
            </a:r>
            <a:r>
              <a:rPr lang="fr-FR" sz="2400" noProof="0" dirty="0"/>
              <a:t>(genre, culture, expérience, attitudes)</a:t>
            </a:r>
          </a:p>
          <a:p>
            <a:pPr>
              <a:lnSpc>
                <a:spcPct val="90000"/>
              </a:lnSpc>
            </a:pPr>
            <a:r>
              <a:rPr lang="fr-FR" sz="2400" noProof="0" dirty="0"/>
              <a:t>Ne pas demander aux candidats leurs opinions</a:t>
            </a:r>
          </a:p>
          <a:p>
            <a:pPr>
              <a:lnSpc>
                <a:spcPct val="90000"/>
              </a:lnSpc>
            </a:pPr>
            <a:r>
              <a:rPr lang="fr-FR" sz="2400" noProof="0" dirty="0"/>
              <a:t>Développer des modèles d’évaluation</a:t>
            </a:r>
          </a:p>
        </p:txBody>
      </p:sp>
    </p:spTree>
    <p:extLst>
      <p:ext uri="{BB962C8B-B14F-4D97-AF65-F5344CB8AC3E}">
        <p14:creationId xmlns:p14="http://schemas.microsoft.com/office/powerpoint/2010/main" val="21141382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/>
              <a:t>Acceptabilité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844824"/>
            <a:ext cx="8219256" cy="4392489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r-FR" sz="2400" noProof="0" dirty="0"/>
              <a:t>Est-ce que l’introduction donne des informations suffisantes?</a:t>
            </a:r>
          </a:p>
          <a:p>
            <a:pPr>
              <a:lnSpc>
                <a:spcPct val="90000"/>
              </a:lnSpc>
            </a:pPr>
            <a:r>
              <a:rPr lang="fr-FR" sz="2400" dirty="0"/>
              <a:t>Est-ce que ce que doit faire le candidat est clair (consignes)? </a:t>
            </a:r>
            <a:endParaRPr lang="fr-FR" sz="2400" noProof="0" dirty="0"/>
          </a:p>
          <a:p>
            <a:pPr>
              <a:lnSpc>
                <a:spcPct val="90000"/>
              </a:lnSpc>
            </a:pPr>
            <a:r>
              <a:rPr lang="fr-FR" sz="2400" noProof="0" dirty="0"/>
              <a:t>Est-ce que l’item n’est pas une question mal comprise? </a:t>
            </a:r>
          </a:p>
          <a:p>
            <a:pPr>
              <a:lnSpc>
                <a:spcPct val="90000"/>
              </a:lnSpc>
            </a:pPr>
            <a:r>
              <a:rPr lang="fr-FR" sz="2400" dirty="0"/>
              <a:t>Est-ce que la </a:t>
            </a:r>
            <a:r>
              <a:rPr lang="fr-FR" sz="2400" noProof="0" dirty="0"/>
              <a:t>question n’est pas extrêmement difficile ou facile?   </a:t>
            </a:r>
          </a:p>
          <a:p>
            <a:pPr marL="0" indent="0">
              <a:lnSpc>
                <a:spcPct val="90000"/>
              </a:lnSpc>
              <a:buNone/>
            </a:pPr>
            <a:endParaRPr lang="fr-FR" sz="2400" u="sng" dirty="0"/>
          </a:p>
          <a:p>
            <a:pPr marL="0" indent="0">
              <a:lnSpc>
                <a:spcPct val="90000"/>
              </a:lnSpc>
              <a:buNone/>
            </a:pPr>
            <a:r>
              <a:rPr lang="fr-FR" sz="2400" u="sng" dirty="0"/>
              <a:t>Conseil</a:t>
            </a:r>
          </a:p>
          <a:p>
            <a:pPr>
              <a:lnSpc>
                <a:spcPct val="90000"/>
              </a:lnSpc>
            </a:pPr>
            <a:r>
              <a:rPr lang="fr-FR" sz="2400" noProof="0" dirty="0"/>
              <a:t>Utiliser des consignes pour les rédacteurs</a:t>
            </a:r>
          </a:p>
        </p:txBody>
      </p:sp>
    </p:spTree>
    <p:extLst>
      <p:ext uri="{BB962C8B-B14F-4D97-AF65-F5344CB8AC3E}">
        <p14:creationId xmlns:p14="http://schemas.microsoft.com/office/powerpoint/2010/main" val="39540647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91512" cy="792087"/>
          </a:xfrm>
        </p:spPr>
        <p:txBody>
          <a:bodyPr/>
          <a:lstStyle/>
          <a:p>
            <a:r>
              <a:rPr lang="fr-FR" sz="3600" b="1" dirty="0"/>
              <a:t>Transparence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idx="1"/>
          </p:nvPr>
        </p:nvSpPr>
        <p:spPr>
          <a:xfrm>
            <a:off x="484163" y="1242253"/>
            <a:ext cx="8219256" cy="485374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fr-FR" sz="2400" dirty="0"/>
              <a:t>Est-ce que le candidat sait combine de réponses, de détails ou d’arguments sont attendus? </a:t>
            </a:r>
          </a:p>
          <a:p>
            <a:pPr>
              <a:lnSpc>
                <a:spcPct val="80000"/>
              </a:lnSpc>
            </a:pPr>
            <a:r>
              <a:rPr lang="fr-FR" sz="2400" noProof="0" dirty="0"/>
              <a:t>Est-ce que l’item est lié à l’attente des candidats (syllabus, travail de  préparation)?</a:t>
            </a:r>
          </a:p>
          <a:p>
            <a:pPr>
              <a:lnSpc>
                <a:spcPct val="80000"/>
              </a:lnSpc>
            </a:pPr>
            <a:r>
              <a:rPr lang="fr-FR" sz="2400" noProof="0" dirty="0"/>
              <a:t>Est-ce que les candidats connaissent le score maximal pour chaque item?  </a:t>
            </a:r>
          </a:p>
          <a:p>
            <a:pPr>
              <a:lnSpc>
                <a:spcPct val="80000"/>
              </a:lnSpc>
            </a:pPr>
            <a:r>
              <a:rPr lang="fr-FR" sz="2400" noProof="0" dirty="0"/>
              <a:t>Le format de l’item est-il connu des candidats?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fr-FR" sz="2400" u="sng" dirty="0"/>
              <a:t>Conseil</a:t>
            </a:r>
            <a:endParaRPr lang="fr-FR" sz="2400" u="sng" noProof="0" dirty="0"/>
          </a:p>
          <a:p>
            <a:pPr>
              <a:lnSpc>
                <a:spcPct val="80000"/>
              </a:lnSpc>
            </a:pPr>
            <a:r>
              <a:rPr lang="fr-FR" sz="2400" noProof="0" dirty="0"/>
              <a:t>Utiliser des instructions </a:t>
            </a:r>
            <a:r>
              <a:rPr lang="fr-FR" sz="2400" dirty="0"/>
              <a:t>claires pour le </a:t>
            </a:r>
            <a:r>
              <a:rPr lang="fr-FR" sz="2400" noProof="0" dirty="0"/>
              <a:t>candidat</a:t>
            </a:r>
          </a:p>
          <a:p>
            <a:pPr>
              <a:lnSpc>
                <a:spcPct val="80000"/>
              </a:lnSpc>
            </a:pPr>
            <a:r>
              <a:rPr lang="fr-FR" sz="2400" noProof="0" dirty="0"/>
              <a:t>Utiliser une terminologie claire liée avec le syllabus et les tests afférents </a:t>
            </a:r>
          </a:p>
          <a:p>
            <a:pPr>
              <a:lnSpc>
                <a:spcPct val="80000"/>
              </a:lnSpc>
            </a:pPr>
            <a:r>
              <a:rPr lang="fr-FR" sz="2400" noProof="0" dirty="0"/>
              <a:t>Indiquer le score maximum par item</a:t>
            </a:r>
          </a:p>
          <a:p>
            <a:pPr>
              <a:lnSpc>
                <a:spcPct val="80000"/>
              </a:lnSpc>
            </a:pPr>
            <a:r>
              <a:rPr lang="fr-FR" sz="2400" noProof="0" dirty="0"/>
              <a:t>Utiliser des  formats ou des types d’item familiers pour les candidats</a:t>
            </a:r>
          </a:p>
          <a:p>
            <a:pPr>
              <a:lnSpc>
                <a:spcPct val="80000"/>
              </a:lnSpc>
            </a:pPr>
            <a:endParaRPr lang="en-GB" sz="2000" noProof="0" dirty="0"/>
          </a:p>
        </p:txBody>
      </p:sp>
    </p:spTree>
    <p:extLst>
      <p:ext uri="{BB962C8B-B14F-4D97-AF65-F5344CB8AC3E}">
        <p14:creationId xmlns:p14="http://schemas.microsoft.com/office/powerpoint/2010/main" val="3588398988"/>
      </p:ext>
    </p:extLst>
  </p:cSld>
  <p:clrMapOvr>
    <a:masterClrMapping/>
  </p:clrMapOvr>
</p:sld>
</file>

<file path=ppt/theme/theme1.xml><?xml version="1.0" encoding="utf-8"?>
<a:theme xmlns:a="http://schemas.openxmlformats.org/drawingml/2006/main" name="PPT-template-relang">
  <a:themeElements>
    <a:clrScheme name="chris">
      <a:dk1>
        <a:sysClr val="windowText" lastClr="000000"/>
      </a:dk1>
      <a:lt1>
        <a:sysClr val="window" lastClr="FFFFFF"/>
      </a:lt1>
      <a:dk2>
        <a:srgbClr val="92D050"/>
      </a:dk2>
      <a:lt2>
        <a:srgbClr val="F4E7ED"/>
      </a:lt2>
      <a:accent1>
        <a:srgbClr val="E36305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PPT-template-relang</Template>
  <TotalTime>415</TotalTime>
  <Words>1304</Words>
  <Application>Microsoft Office PowerPoint</Application>
  <PresentationFormat>Προβολή στην οθόνη (4:3)</PresentationFormat>
  <Paragraphs>214</Paragraphs>
  <Slides>20</Slides>
  <Notes>17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20</vt:i4>
      </vt:variant>
    </vt:vector>
  </HeadingPairs>
  <TitlesOfParts>
    <vt:vector size="24" baseType="lpstr">
      <vt:lpstr>Arial</vt:lpstr>
      <vt:lpstr>Calibri</vt:lpstr>
      <vt:lpstr>Times New Roman</vt:lpstr>
      <vt:lpstr>PPT-template-relang</vt:lpstr>
      <vt:lpstr>RELANG  Relier les examens de langue aux niveaux européens communs de référence pour les compétences en langue: promouvoir l’assurance qualité et faciliter la mobilité</vt:lpstr>
      <vt:lpstr>Introduction: Tâches et  items</vt:lpstr>
      <vt:lpstr>Critères de qualité</vt:lpstr>
      <vt:lpstr>Pertinence</vt:lpstr>
      <vt:lpstr>(CECR) Niveau</vt:lpstr>
      <vt:lpstr>Spécificité</vt:lpstr>
      <vt:lpstr>Objectivité</vt:lpstr>
      <vt:lpstr>Acceptabilité</vt:lpstr>
      <vt:lpstr>Transparence</vt:lpstr>
      <vt:lpstr>Efficacité</vt:lpstr>
      <vt:lpstr>Langue utilisée</vt:lpstr>
      <vt:lpstr>Présentation</vt:lpstr>
      <vt:lpstr>Elaborer des questionnaires à choix multiple</vt:lpstr>
      <vt:lpstr>Caractéristiques de l’introduction et de l’amorce</vt:lpstr>
      <vt:lpstr>Caractéristiques des options dans les QCM </vt:lpstr>
      <vt:lpstr> Concevoir des distracteurs dans les choix multiples </vt:lpstr>
      <vt:lpstr>Appariement</vt:lpstr>
      <vt:lpstr>Concevoir des test et des items ouverts</vt:lpstr>
      <vt:lpstr>Format des Tests ouverts</vt:lpstr>
      <vt:lpstr>Cloze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Niamh Martin</dc:creator>
  <cp:lastModifiedBy>akis papa</cp:lastModifiedBy>
  <cp:revision>55</cp:revision>
  <cp:lastPrinted>2012-09-20T10:53:19Z</cp:lastPrinted>
  <dcterms:created xsi:type="dcterms:W3CDTF">2013-09-12T14:01:04Z</dcterms:created>
  <dcterms:modified xsi:type="dcterms:W3CDTF">2017-03-15T07:09:52Z</dcterms:modified>
</cp:coreProperties>
</file>