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273" r:id="rId2"/>
    <p:sldId id="274" r:id="rId3"/>
    <p:sldId id="275" r:id="rId4"/>
    <p:sldId id="276" r:id="rId5"/>
    <p:sldId id="277" r:id="rId6"/>
    <p:sldId id="278" r:id="rId7"/>
    <p:sldId id="279" r:id="rId8"/>
    <p:sldId id="280" r:id="rId9"/>
    <p:sldId id="281" r:id="rId10"/>
    <p:sldId id="282" r:id="rId11"/>
    <p:sldId id="283" r:id="rId12"/>
  </p:sldIdLst>
  <p:sldSz cx="9144000" cy="6858000" type="screen4x3"/>
  <p:notesSz cx="6797675" cy="99314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47" autoAdjust="0"/>
    <p:restoredTop sz="94632" autoAdjust="0"/>
  </p:normalViewPr>
  <p:slideViewPr>
    <p:cSldViewPr>
      <p:cViewPr>
        <p:scale>
          <a:sx n="100" d="100"/>
          <a:sy n="100" d="100"/>
        </p:scale>
        <p:origin x="-931" y="24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9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57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57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63C185F-3B3D-4BC8-9A2A-C79CDAAA9113}" type="datetimeFigureOut">
              <a:rPr lang="en-GB" smtClean="0"/>
              <a:pPr/>
              <a:t>24/01/2017</a:t>
            </a:fld>
            <a:endParaRPr lang="en-GB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9433106"/>
            <a:ext cx="2945659" cy="49657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3850443" y="9433106"/>
            <a:ext cx="2945659" cy="49657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5984A6A-5CEE-4F3F-83A9-5EC764E3E419}" type="slidenum">
              <a:rPr lang="en-GB" smtClean="0"/>
              <a:pPr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3416663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57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57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BC0058-3E49-43CD-8E94-3566594B0A43}" type="datetimeFigureOut">
              <a:rPr lang="en-GB" smtClean="0"/>
              <a:pPr/>
              <a:t>24/01/2017</a:t>
            </a:fld>
            <a:endParaRPr lang="en-GB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915988" y="744538"/>
            <a:ext cx="4965700" cy="3724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79768" y="4717415"/>
            <a:ext cx="5438140" cy="446913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GB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9433106"/>
            <a:ext cx="2945659" cy="49657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50443" y="9433106"/>
            <a:ext cx="2945659" cy="49657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1E09B01-9836-40C2-9318-7E253FBFB375}" type="slidenum">
              <a:rPr lang="en-GB" smtClean="0"/>
              <a:pPr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369090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dirty="0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EF34C05-5B45-48D1-B984-DCD7BAF48BCE}" type="slidenum">
              <a:rPr lang="nl-NL"/>
              <a:pPr/>
              <a:t>10</a:t>
            </a:fld>
            <a:endParaRPr lang="nl-NL"/>
          </a:p>
        </p:txBody>
      </p:sp>
      <p:sp>
        <p:nvSpPr>
          <p:cNvPr id="419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EB2677D-1372-4164-A3B9-943DCB36E9B8}" type="slidenum">
              <a:rPr lang="nl-NL"/>
              <a:pPr/>
              <a:t>11</a:t>
            </a:fld>
            <a:endParaRPr lang="nl-NL"/>
          </a:p>
        </p:txBody>
      </p:sp>
      <p:sp>
        <p:nvSpPr>
          <p:cNvPr id="460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fld id="{7D78A158-8CDE-401C-B18E-A9D3E9733C28}" type="slidenum">
              <a:rPr lang="nl-NL" sz="1200"/>
              <a:pPr/>
              <a:t>2</a:t>
            </a:fld>
            <a:endParaRPr lang="nl-NL" sz="1200"/>
          </a:p>
        </p:txBody>
      </p:sp>
      <p:sp>
        <p:nvSpPr>
          <p:cNvPr id="235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6357" y="4717415"/>
            <a:ext cx="4984962" cy="446913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pl-PL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2366B7F-9514-48E4-92B9-BF15B73B7DE3}" type="slidenum">
              <a:rPr lang="nl-NL"/>
              <a:pPr/>
              <a:t>3</a:t>
            </a:fld>
            <a:endParaRPr lang="nl-NL"/>
          </a:p>
        </p:txBody>
      </p:sp>
      <p:sp>
        <p:nvSpPr>
          <p:cNvPr id="133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0D79BC7-35D8-44BF-909D-B19827974AB9}" type="slidenum">
              <a:rPr lang="nl-NL"/>
              <a:pPr/>
              <a:t>4</a:t>
            </a:fld>
            <a:endParaRPr lang="nl-NL"/>
          </a:p>
        </p:txBody>
      </p:sp>
      <p:sp>
        <p:nvSpPr>
          <p:cNvPr id="153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0184B41-EF03-4A47-B95B-FE4ED5EEA85D}" type="slidenum">
              <a:rPr lang="nl-NL"/>
              <a:pPr/>
              <a:t>5</a:t>
            </a:fld>
            <a:endParaRPr lang="nl-NL"/>
          </a:p>
        </p:txBody>
      </p:sp>
      <p:sp>
        <p:nvSpPr>
          <p:cNvPr id="17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BDCA353-A535-43FD-A0F7-E62BBC06EBE9}" type="slidenum">
              <a:rPr lang="nl-NL"/>
              <a:pPr/>
              <a:t>6</a:t>
            </a:fld>
            <a:endParaRPr lang="nl-NL"/>
          </a:p>
        </p:txBody>
      </p:sp>
      <p:sp>
        <p:nvSpPr>
          <p:cNvPr id="235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5C2414C-FFC5-4927-ADCE-A4506B637DF6}" type="slidenum">
              <a:rPr lang="nl-NL"/>
              <a:pPr/>
              <a:t>7</a:t>
            </a:fld>
            <a:endParaRPr lang="nl-NL"/>
          </a:p>
        </p:txBody>
      </p:sp>
      <p:sp>
        <p:nvSpPr>
          <p:cNvPr id="256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DDFED52-A0F5-4B6B-A83D-A92D125AC60F}" type="slidenum">
              <a:rPr lang="nl-NL"/>
              <a:pPr/>
              <a:t>8</a:t>
            </a:fld>
            <a:endParaRPr lang="nl-NL"/>
          </a:p>
        </p:txBody>
      </p:sp>
      <p:sp>
        <p:nvSpPr>
          <p:cNvPr id="378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163008D-C8EA-4C04-A5D1-3316446D9CB0}" type="slidenum">
              <a:rPr lang="nl-NL"/>
              <a:pPr/>
              <a:t>9</a:t>
            </a:fld>
            <a:endParaRPr lang="nl-NL"/>
          </a:p>
        </p:txBody>
      </p:sp>
      <p:sp>
        <p:nvSpPr>
          <p:cNvPr id="399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1331913" y="6308725"/>
            <a:ext cx="2895600" cy="365125"/>
          </a:xfrm>
        </p:spPr>
        <p:txBody>
          <a:bodyPr/>
          <a:lstStyle>
            <a:lvl1pPr>
              <a:defRPr dirty="0"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17945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1331913" y="6308725"/>
            <a:ext cx="2895600" cy="365125"/>
          </a:xfrm>
        </p:spPr>
        <p:txBody>
          <a:bodyPr/>
          <a:lstStyle>
            <a:lvl1pPr>
              <a:defRPr dirty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395288" y="908721"/>
            <a:ext cx="8291512" cy="792087"/>
          </a:xfrm>
        </p:spPr>
        <p:txBody>
          <a:bodyPr/>
          <a:lstStyle>
            <a:lvl1pPr>
              <a:defRPr>
                <a:solidFill>
                  <a:schemeClr val="accent5">
                    <a:lumMod val="75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395536" y="1772816"/>
            <a:ext cx="8291264" cy="410445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10310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GB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GB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F0EFEC9-8E51-425C-A4F8-AC70D3C80454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324812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1.jpe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8" y="0"/>
            <a:ext cx="9139943" cy="6858000"/>
          </a:xfrm>
          <a:prstGeom prst="rect">
            <a:avLst/>
          </a:prstGeom>
        </p:spPr>
      </p:pic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395288" y="1196975"/>
            <a:ext cx="8291512" cy="792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  <a:endParaRPr lang="en-GB" dirty="0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395288" y="2133600"/>
            <a:ext cx="8291512" cy="399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5820F9F-4A78-4794-BA0A-638F9F166864}" type="datetimeFigureOut">
              <a:rPr lang="en-US"/>
              <a:pPr>
                <a:defRPr/>
              </a:pPr>
              <a:t>1/24/2017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455646F-B914-4171-99C3-A02015CBB213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547664" y="188640"/>
            <a:ext cx="720080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endParaRPr lang="en-US" sz="1200" dirty="0">
              <a:solidFill>
                <a:srgbClr val="0070C0"/>
              </a:solidFill>
            </a:endParaRPr>
          </a:p>
        </p:txBody>
      </p:sp>
      <p:pic>
        <p:nvPicPr>
          <p:cNvPr id="10" name="Picture 9" descr="relang-logo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23528" y="188640"/>
            <a:ext cx="1806200" cy="504056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395536" y="6231988"/>
            <a:ext cx="7200800" cy="271677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l">
              <a:lnSpc>
                <a:spcPts val="1500"/>
              </a:lnSpc>
            </a:pPr>
            <a:endParaRPr lang="en-US" sz="1200" dirty="0">
              <a:solidFill>
                <a:srgbClr val="00206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54" r:id="rId2"/>
    <p:sldLayoutId id="2147483655" r:id="rId3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2"/>
          <p:cNvSpPr txBox="1">
            <a:spLocks noChangeArrowheads="1"/>
          </p:cNvSpPr>
          <p:nvPr/>
        </p:nvSpPr>
        <p:spPr bwMode="auto">
          <a:xfrm>
            <a:off x="323528" y="1700808"/>
            <a:ext cx="8424936" cy="1569660"/>
          </a:xfrm>
          <a:prstGeom prst="rect">
            <a:avLst/>
          </a:prstGeom>
          <a:noFill/>
          <a:ln>
            <a:noFill/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lvl1pPr algn="ctr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algn="ctr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algn="ctr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algn="ctr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algn="ctr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>
              <a:defRPr/>
            </a:pPr>
            <a:r>
              <a:rPr lang="de-DE" sz="4000" b="1" dirty="0" smtClean="0">
                <a:latin typeface="Arial Narrow Bold" charset="0"/>
              </a:rPr>
              <a:t> </a:t>
            </a:r>
          </a:p>
          <a:p>
            <a:pPr>
              <a:buFontTx/>
              <a:buNone/>
              <a:defRPr/>
            </a:pPr>
            <a:endParaRPr lang="de-DE" sz="2800" dirty="0" smtClean="0">
              <a:latin typeface="Arial Narrow Bold" charset="0"/>
            </a:endParaRPr>
          </a:p>
          <a:p>
            <a:pPr>
              <a:buFontTx/>
              <a:buNone/>
              <a:defRPr/>
            </a:pPr>
            <a:endParaRPr lang="en-GB" sz="2800" dirty="0" smtClean="0">
              <a:latin typeface="Arial Narrow Bold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143000" y="685800"/>
            <a:ext cx="8291512" cy="792087"/>
          </a:xfrm>
        </p:spPr>
        <p:txBody>
          <a:bodyPr/>
          <a:lstStyle/>
          <a:p>
            <a:pPr algn="l"/>
            <a:r>
              <a:rPr lang="en-IE" sz="3200" b="1" dirty="0" smtClean="0"/>
              <a:t>			</a:t>
            </a:r>
            <a:r>
              <a:rPr lang="en-IE" sz="3200" b="1" dirty="0" smtClean="0">
                <a:solidFill>
                  <a:schemeClr val="bg2">
                    <a:lumMod val="50000"/>
                  </a:schemeClr>
                </a:solidFill>
              </a:rPr>
              <a:t>RELANG</a:t>
            </a:r>
            <a:r>
              <a:rPr lang="en-IE" sz="3200" b="1" dirty="0" smtClean="0"/>
              <a:t/>
            </a:r>
            <a:br>
              <a:rPr lang="en-IE" sz="3200" b="1" dirty="0" smtClean="0"/>
            </a:br>
            <a:r>
              <a:rPr lang="en-IE" sz="1800" b="1" dirty="0" smtClean="0">
                <a:solidFill>
                  <a:srgbClr val="002060"/>
                </a:solidFill>
              </a:rPr>
              <a:t>Relating language examinations to the common European reference levels of language proficiency: promoting quality assurance in education and facilitating mobility</a:t>
            </a:r>
            <a:endParaRPr lang="en-US" sz="1800" dirty="0">
              <a:solidFill>
                <a:srgbClr val="002060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 dirty="0" smtClean="0"/>
          </a:p>
          <a:p>
            <a:endParaRPr lang="de-DE" dirty="0" smtClean="0"/>
          </a:p>
          <a:p>
            <a:pPr>
              <a:buNone/>
            </a:pPr>
            <a:r>
              <a:rPr lang="de-DE" b="1" dirty="0" smtClean="0">
                <a:solidFill>
                  <a:srgbClr val="002060"/>
                </a:solidFill>
                <a:latin typeface="Arial Narrow Bold" charset="0"/>
              </a:rPr>
              <a:t>				</a:t>
            </a:r>
            <a:r>
              <a:rPr lang="de-DE" b="1" dirty="0" err="1" smtClean="0">
                <a:solidFill>
                  <a:schemeClr val="bg2">
                    <a:lumMod val="50000"/>
                  </a:schemeClr>
                </a:solidFill>
                <a:latin typeface="Arial Narrow Bold" charset="0"/>
              </a:rPr>
              <a:t>Specification</a:t>
            </a:r>
            <a:endParaRPr lang="de-DE" dirty="0" smtClean="0">
              <a:solidFill>
                <a:schemeClr val="bg2">
                  <a:lumMod val="50000"/>
                </a:schemeClr>
              </a:solidFill>
            </a:endParaRPr>
          </a:p>
          <a:p>
            <a:pPr marL="0" indent="0">
              <a:buNone/>
            </a:pPr>
            <a:endParaRPr lang="en-US" sz="1800" b="1" dirty="0" smtClean="0">
              <a:solidFill>
                <a:srgbClr val="002060"/>
              </a:solidFill>
            </a:endParaRPr>
          </a:p>
          <a:p>
            <a:pPr marL="0" indent="0">
              <a:buNone/>
            </a:pPr>
            <a:endParaRPr lang="en-US" sz="1800" b="1" dirty="0">
              <a:solidFill>
                <a:srgbClr val="002060"/>
              </a:solidFill>
            </a:endParaRPr>
          </a:p>
          <a:p>
            <a:pPr marL="0" indent="0">
              <a:buNone/>
            </a:pPr>
            <a:endParaRPr lang="en-US" sz="1800" b="1" dirty="0" smtClean="0">
              <a:solidFill>
                <a:srgbClr val="002060"/>
              </a:solidFill>
            </a:endParaRPr>
          </a:p>
          <a:p>
            <a:pPr marL="0" indent="0">
              <a:buNone/>
            </a:pPr>
            <a:endParaRPr lang="en-US" sz="1800" b="1" dirty="0">
              <a:solidFill>
                <a:srgbClr val="002060"/>
              </a:solidFill>
            </a:endParaRPr>
          </a:p>
          <a:p>
            <a:pPr marL="0" indent="0">
              <a:buNone/>
            </a:pPr>
            <a:endParaRPr lang="en-US" sz="1800" b="1" dirty="0" smtClean="0">
              <a:solidFill>
                <a:srgbClr val="002060"/>
              </a:solidFill>
            </a:endParaRPr>
          </a:p>
          <a:p>
            <a:pPr marL="0" indent="0" algn="ctr">
              <a:buNone/>
            </a:pPr>
            <a:r>
              <a:rPr lang="en-US" sz="1800" b="1" dirty="0" smtClean="0">
                <a:solidFill>
                  <a:srgbClr val="002060"/>
                </a:solidFill>
              </a:rPr>
              <a:t>European Centre for Modern Languages and European Commission cooperation on INNOVATIVE METHODOLOGIES AND ASSESSMENT IN LANGUAGE LEARNING </a:t>
            </a:r>
          </a:p>
          <a:p>
            <a:pPr marL="0" indent="0">
              <a:buNone/>
            </a:pPr>
            <a:r>
              <a:rPr lang="en-US" sz="1800" b="1" dirty="0" smtClean="0"/>
              <a:t> </a:t>
            </a:r>
            <a:endParaRPr lang="en-US" sz="1800" dirty="0" smtClean="0"/>
          </a:p>
          <a:p>
            <a:pPr>
              <a:buNone/>
            </a:pPr>
            <a:endParaRPr lang="en-US" sz="1800" dirty="0" smtClean="0">
              <a:solidFill>
                <a:srgbClr val="002060"/>
              </a:solidFill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0392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>
          <a:xfrm>
            <a:off x="1066800" y="838200"/>
            <a:ext cx="7772400" cy="1143000"/>
          </a:xfrm>
        </p:spPr>
        <p:txBody>
          <a:bodyPr/>
          <a:lstStyle/>
          <a:p>
            <a:r>
              <a:rPr lang="en-GB" sz="3200" b="1" dirty="0">
                <a:solidFill>
                  <a:schemeClr val="bg2">
                    <a:lumMod val="50000"/>
                  </a:schemeClr>
                </a:solidFill>
              </a:rPr>
              <a:t>Communicative Language </a:t>
            </a:r>
            <a:r>
              <a:rPr lang="en-GB" sz="3200" b="1" dirty="0" smtClean="0">
                <a:solidFill>
                  <a:schemeClr val="bg2">
                    <a:lumMod val="50000"/>
                  </a:schemeClr>
                </a:solidFill>
              </a:rPr>
              <a:t>Activities</a:t>
            </a:r>
            <a:r>
              <a:rPr lang="en-GB" sz="3200" b="1" dirty="0">
                <a:solidFill>
                  <a:schemeClr val="bg2">
                    <a:lumMod val="50000"/>
                  </a:schemeClr>
                </a:solidFill>
              </a:rPr>
              <a:t/>
            </a:r>
            <a:br>
              <a:rPr lang="en-GB" sz="3200" b="1" dirty="0">
                <a:solidFill>
                  <a:schemeClr val="bg2">
                    <a:lumMod val="50000"/>
                  </a:schemeClr>
                </a:solidFill>
              </a:rPr>
            </a:br>
            <a:r>
              <a:rPr lang="en-GB" sz="3200" b="1" dirty="0">
                <a:solidFill>
                  <a:schemeClr val="bg2">
                    <a:lumMod val="50000"/>
                  </a:schemeClr>
                </a:solidFill>
              </a:rPr>
              <a:t>Forms A9 - A18</a:t>
            </a:r>
            <a:endParaRPr lang="nl-NL" sz="3200" b="1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0" y="2133600"/>
            <a:ext cx="7377113" cy="3505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GB" sz="2400" dirty="0" smtClean="0"/>
              <a:t>A9</a:t>
            </a:r>
            <a:r>
              <a:rPr lang="en-GB" sz="2400" dirty="0"/>
              <a:t>	</a:t>
            </a:r>
            <a:r>
              <a:rPr lang="en-GB" sz="2400" dirty="0" smtClean="0"/>
              <a:t>	Listening </a:t>
            </a:r>
            <a:r>
              <a:rPr lang="en-GB" sz="2400" dirty="0"/>
              <a:t>Comprehension	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GB" sz="2400" dirty="0"/>
              <a:t>A10	Reading Comprehension	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GB" sz="2400" dirty="0"/>
              <a:t>A11	Spoken Interaction	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GB" sz="2400" dirty="0"/>
              <a:t>A12	Written Interaction	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GB" sz="2400" dirty="0"/>
              <a:t>A13	Spoken Production	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GB" sz="2400" dirty="0"/>
              <a:t>A14	Written Production	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GB" sz="2400" dirty="0"/>
              <a:t>A15	Integrated Skill Combinations	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GB" sz="2400" dirty="0"/>
              <a:t>A16	Integrated Skills	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GB" sz="2400" dirty="0"/>
              <a:t>A17	Spoken Mediation	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GB" sz="2400" dirty="0"/>
              <a:t>A18	Written Mediation</a:t>
            </a:r>
            <a:r>
              <a:rPr lang="en-GB" sz="2000" dirty="0"/>
              <a:t>	</a:t>
            </a:r>
          </a:p>
          <a:p>
            <a:pPr>
              <a:lnSpc>
                <a:spcPct val="80000"/>
              </a:lnSpc>
            </a:pPr>
            <a:endParaRPr lang="nl-NL" sz="2000" dirty="0"/>
          </a:p>
        </p:txBody>
      </p:sp>
    </p:spTree>
    <p:extLst>
      <p:ext uri="{BB962C8B-B14F-4D97-AF65-F5344CB8AC3E}">
        <p14:creationId xmlns:p14="http://schemas.microsoft.com/office/powerpoint/2010/main" val="795885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>
          <a:xfrm>
            <a:off x="971600" y="1066800"/>
            <a:ext cx="8172400" cy="1143000"/>
          </a:xfrm>
        </p:spPr>
        <p:txBody>
          <a:bodyPr/>
          <a:lstStyle/>
          <a:p>
            <a:r>
              <a:rPr lang="en-GB" sz="3200" b="1" dirty="0">
                <a:solidFill>
                  <a:schemeClr val="bg2">
                    <a:lumMod val="50000"/>
                  </a:schemeClr>
                </a:solidFill>
              </a:rPr>
              <a:t>Communicative Language </a:t>
            </a:r>
            <a:r>
              <a:rPr lang="en-GB" sz="3200" b="1" dirty="0" smtClean="0">
                <a:solidFill>
                  <a:schemeClr val="bg2">
                    <a:lumMod val="50000"/>
                  </a:schemeClr>
                </a:solidFill>
              </a:rPr>
              <a:t>Competences</a:t>
            </a:r>
            <a:br>
              <a:rPr lang="en-GB" sz="3200" b="1" dirty="0" smtClean="0">
                <a:solidFill>
                  <a:schemeClr val="bg2">
                    <a:lumMod val="50000"/>
                  </a:schemeClr>
                </a:solidFill>
              </a:rPr>
            </a:br>
            <a:r>
              <a:rPr lang="en-GB" sz="3200" b="1" dirty="0" smtClean="0">
                <a:solidFill>
                  <a:schemeClr val="bg2">
                    <a:lumMod val="50000"/>
                  </a:schemeClr>
                </a:solidFill>
              </a:rPr>
              <a:t>Forms </a:t>
            </a:r>
            <a:r>
              <a:rPr lang="en-GB" sz="3200" b="1" dirty="0">
                <a:solidFill>
                  <a:schemeClr val="bg2">
                    <a:lumMod val="50000"/>
                  </a:schemeClr>
                </a:solidFill>
              </a:rPr>
              <a:t>A19 – A22</a:t>
            </a:r>
            <a:endParaRPr lang="nl-NL" sz="3200" b="1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0" y="2438400"/>
            <a:ext cx="7796212" cy="3505200"/>
          </a:xfrm>
        </p:spPr>
        <p:txBody>
          <a:bodyPr/>
          <a:lstStyle/>
          <a:p>
            <a:pPr>
              <a:buFont typeface="Symbol" pitchFamily="18" charset="2"/>
              <a:buNone/>
            </a:pPr>
            <a:r>
              <a:rPr lang="en-GB" sz="2400" dirty="0"/>
              <a:t>A19 	Reception</a:t>
            </a:r>
          </a:p>
          <a:p>
            <a:pPr>
              <a:buFont typeface="Symbol" pitchFamily="18" charset="2"/>
              <a:buNone/>
            </a:pPr>
            <a:r>
              <a:rPr lang="en-GB" sz="2400" dirty="0"/>
              <a:t>A20 	Interaction </a:t>
            </a:r>
          </a:p>
          <a:p>
            <a:pPr>
              <a:buFont typeface="Symbol" pitchFamily="18" charset="2"/>
              <a:buNone/>
            </a:pPr>
            <a:r>
              <a:rPr lang="en-GB" sz="2400" dirty="0"/>
              <a:t>A21 	Production </a:t>
            </a:r>
          </a:p>
          <a:p>
            <a:pPr>
              <a:buFont typeface="Symbol" pitchFamily="18" charset="2"/>
              <a:buNone/>
            </a:pPr>
            <a:r>
              <a:rPr lang="en-GB" sz="2400" dirty="0"/>
              <a:t>A22 	Mediation 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148680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685800"/>
            <a:ext cx="8640762" cy="1143000"/>
          </a:xfrm>
        </p:spPr>
        <p:txBody>
          <a:bodyPr/>
          <a:lstStyle/>
          <a:p>
            <a:pPr eaLnBrk="1" hangingPunct="1"/>
            <a:r>
              <a:rPr lang="nl-NL" sz="3200" b="1" dirty="0" err="1" smtClean="0">
                <a:solidFill>
                  <a:schemeClr val="bg2">
                    <a:lumMod val="50000"/>
                  </a:schemeClr>
                </a:solidFill>
              </a:rPr>
              <a:t>Linking</a:t>
            </a:r>
            <a:r>
              <a:rPr lang="nl-NL" sz="3200" b="1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pl-PL" sz="3200" b="1" dirty="0" smtClean="0">
                <a:solidFill>
                  <a:schemeClr val="bg2">
                    <a:lumMod val="50000"/>
                  </a:schemeClr>
                </a:solidFill>
              </a:rPr>
              <a:t>Procedures</a:t>
            </a:r>
            <a:r>
              <a:rPr lang="nl-NL" sz="3200" b="1" dirty="0" smtClean="0">
                <a:solidFill>
                  <a:schemeClr val="bg2">
                    <a:lumMod val="50000"/>
                  </a:schemeClr>
                </a:solidFill>
              </a:rPr>
              <a:t> in the Manual</a:t>
            </a:r>
            <a:endParaRPr lang="en-GB" sz="3200" b="1" dirty="0" smtClean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19200" y="1981200"/>
            <a:ext cx="7499350" cy="360045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pl-PL" sz="2400" dirty="0" smtClean="0"/>
              <a:t>Familiarisation with the CEFR</a:t>
            </a:r>
            <a:endParaRPr lang="en-GB" sz="2400" dirty="0" smtClean="0"/>
          </a:p>
          <a:p>
            <a:pPr eaLnBrk="1" hangingPunct="1">
              <a:lnSpc>
                <a:spcPct val="90000"/>
              </a:lnSpc>
            </a:pPr>
            <a:r>
              <a:rPr lang="pl-PL" sz="2400" b="1" dirty="0" smtClean="0"/>
              <a:t>Linking on the basis of specification of examination content</a:t>
            </a:r>
            <a:endParaRPr lang="en-GB" sz="2400" b="1" dirty="0" smtClean="0"/>
          </a:p>
          <a:p>
            <a:pPr eaLnBrk="1" hangingPunct="1">
              <a:lnSpc>
                <a:spcPct val="90000"/>
              </a:lnSpc>
            </a:pPr>
            <a:r>
              <a:rPr lang="de-DE" sz="2400" dirty="0" smtClean="0"/>
              <a:t>S</a:t>
            </a:r>
            <a:r>
              <a:rPr lang="pl-PL" sz="2400" dirty="0" smtClean="0"/>
              <a:t>tandard</a:t>
            </a:r>
            <a:r>
              <a:rPr lang="nl-NL" sz="2400" dirty="0" err="1" smtClean="0"/>
              <a:t>iz</a:t>
            </a:r>
            <a:r>
              <a:rPr lang="pl-PL" sz="2400" dirty="0" smtClean="0"/>
              <a:t>ation </a:t>
            </a:r>
            <a:r>
              <a:rPr lang="de-DE" sz="2400" dirty="0" err="1" smtClean="0"/>
              <a:t>and</a:t>
            </a:r>
            <a:r>
              <a:rPr lang="de-DE" sz="2400" dirty="0" smtClean="0"/>
              <a:t> Benchmarking</a:t>
            </a:r>
          </a:p>
          <a:p>
            <a:pPr eaLnBrk="1" hangingPunct="1">
              <a:lnSpc>
                <a:spcPct val="90000"/>
              </a:lnSpc>
            </a:pPr>
            <a:r>
              <a:rPr lang="de-DE" sz="2400" dirty="0" smtClean="0"/>
              <a:t>Standard </a:t>
            </a:r>
            <a:r>
              <a:rPr lang="de-DE" sz="2400" dirty="0" err="1" smtClean="0"/>
              <a:t>setting</a:t>
            </a:r>
            <a:endParaRPr lang="pl-PL" sz="2400" dirty="0" smtClean="0"/>
          </a:p>
          <a:p>
            <a:pPr eaLnBrk="1" hangingPunct="1">
              <a:lnSpc>
                <a:spcPct val="90000"/>
              </a:lnSpc>
            </a:pPr>
            <a:r>
              <a:rPr lang="nl-NL" sz="2400" dirty="0" smtClean="0"/>
              <a:t>V</a:t>
            </a:r>
            <a:r>
              <a:rPr lang="pl-PL" sz="2400" dirty="0" smtClean="0"/>
              <a:t>alidation: checking that exam results relate to CEFR levels as intended</a:t>
            </a:r>
            <a:endParaRPr lang="en-GB" sz="2400" dirty="0" smtClean="0"/>
          </a:p>
        </p:txBody>
      </p:sp>
    </p:spTree>
    <p:extLst>
      <p:ext uri="{BB962C8B-B14F-4D97-AF65-F5344CB8AC3E}">
        <p14:creationId xmlns:p14="http://schemas.microsoft.com/office/powerpoint/2010/main" val="1247651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990600"/>
            <a:ext cx="8291512" cy="792163"/>
          </a:xfrm>
        </p:spPr>
        <p:txBody>
          <a:bodyPr/>
          <a:lstStyle/>
          <a:p>
            <a:r>
              <a:rPr lang="en-GB" sz="3200" b="1" dirty="0" smtClean="0">
                <a:solidFill>
                  <a:schemeClr val="bg2">
                    <a:lumMod val="50000"/>
                  </a:schemeClr>
                </a:solidFill>
              </a:rPr>
              <a:t>Aims</a:t>
            </a:r>
            <a:endParaRPr lang="en-GB" sz="4000" b="1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2133600"/>
            <a:ext cx="8291512" cy="3992563"/>
          </a:xfrm>
        </p:spPr>
        <p:txBody>
          <a:bodyPr/>
          <a:lstStyle/>
          <a:p>
            <a:r>
              <a:rPr lang="en-GB" sz="2400" dirty="0"/>
              <a:t>Raising awareness of good practice in linking to the CEFR </a:t>
            </a:r>
          </a:p>
          <a:p>
            <a:r>
              <a:rPr lang="en-GB" sz="2400" dirty="0"/>
              <a:t>Defining minimum standards in linking</a:t>
            </a:r>
          </a:p>
          <a:p>
            <a:r>
              <a:rPr lang="en-GB" sz="2400" dirty="0"/>
              <a:t>Providing practical support in linking</a:t>
            </a:r>
          </a:p>
        </p:txBody>
      </p:sp>
    </p:spTree>
    <p:extLst>
      <p:ext uri="{BB962C8B-B14F-4D97-AF65-F5344CB8AC3E}">
        <p14:creationId xmlns:p14="http://schemas.microsoft.com/office/powerpoint/2010/main" val="1665461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b="1" dirty="0">
                <a:solidFill>
                  <a:schemeClr val="bg2">
                    <a:lumMod val="50000"/>
                  </a:schemeClr>
                </a:solidFill>
              </a:rPr>
              <a:t>Raising  Awareness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0" y="2133600"/>
            <a:ext cx="8291512" cy="3992563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GB" sz="2400" dirty="0" smtClean="0"/>
              <a:t>of the importance of good content analysis of language examinations;</a:t>
            </a:r>
          </a:p>
          <a:p>
            <a:pPr>
              <a:lnSpc>
                <a:spcPct val="90000"/>
              </a:lnSpc>
            </a:pPr>
            <a:r>
              <a:rPr lang="en-GB" sz="2400" dirty="0" smtClean="0"/>
              <a:t>of the CEFR, especially its descriptor scales;</a:t>
            </a:r>
          </a:p>
          <a:p>
            <a:pPr>
              <a:lnSpc>
                <a:spcPct val="90000"/>
              </a:lnSpc>
            </a:pPr>
            <a:r>
              <a:rPr lang="en-GB" sz="2400" dirty="0" smtClean="0"/>
              <a:t>of the rationale for relating language examinations to an international framework like the CEFR; </a:t>
            </a:r>
          </a:p>
          <a:p>
            <a:pPr>
              <a:lnSpc>
                <a:spcPct val="90000"/>
              </a:lnSpc>
            </a:pPr>
            <a:r>
              <a:rPr lang="en-GB" sz="2400" dirty="0" smtClean="0"/>
              <a:t>of ways in which the CEFR can be exploited in planning and describing language examinations 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3067663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1066800" y="1066800"/>
            <a:ext cx="7969696" cy="1143000"/>
          </a:xfrm>
        </p:spPr>
        <p:txBody>
          <a:bodyPr/>
          <a:lstStyle/>
          <a:p>
            <a:r>
              <a:rPr lang="en-GB" sz="3200" b="1" dirty="0">
                <a:solidFill>
                  <a:schemeClr val="bg2">
                    <a:lumMod val="50000"/>
                  </a:schemeClr>
                </a:solidFill>
              </a:rPr>
              <a:t>Defining </a:t>
            </a:r>
            <a:r>
              <a:rPr lang="en-GB" sz="3200" b="1" dirty="0" smtClean="0">
                <a:solidFill>
                  <a:schemeClr val="bg2">
                    <a:lumMod val="50000"/>
                  </a:schemeClr>
                </a:solidFill>
              </a:rPr>
              <a:t>Minimum Standards</a:t>
            </a:r>
            <a:endParaRPr lang="en-GB" sz="3200" b="1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2133600"/>
            <a:ext cx="8291512" cy="3992563"/>
          </a:xfrm>
        </p:spPr>
        <p:txBody>
          <a:bodyPr/>
          <a:lstStyle/>
          <a:p>
            <a:pPr marL="0" indent="0">
              <a:buNone/>
            </a:pPr>
            <a:r>
              <a:rPr lang="nl-NL" sz="2400" dirty="0"/>
              <a:t>In </a:t>
            </a:r>
            <a:r>
              <a:rPr lang="nl-NL" sz="2400" dirty="0" err="1"/>
              <a:t>terms</a:t>
            </a:r>
            <a:r>
              <a:rPr lang="nl-NL" sz="2400" dirty="0"/>
              <a:t> of: </a:t>
            </a:r>
            <a:endParaRPr lang="en-GB" sz="2400" dirty="0"/>
          </a:p>
          <a:p>
            <a:r>
              <a:rPr lang="en-GB" sz="2400" dirty="0"/>
              <a:t>the quality of content specification in language </a:t>
            </a:r>
            <a:r>
              <a:rPr lang="en-GB" sz="2400" dirty="0" smtClean="0"/>
              <a:t>examinations</a:t>
            </a:r>
            <a:endParaRPr lang="en-GB" sz="2400" dirty="0"/>
          </a:p>
          <a:p>
            <a:r>
              <a:rPr lang="en-GB" sz="2400" dirty="0"/>
              <a:t>the process of linking examinations to the CEFR.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05890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b="1" dirty="0" smtClean="0">
                <a:solidFill>
                  <a:schemeClr val="bg2">
                    <a:lumMod val="50000"/>
                  </a:schemeClr>
                </a:solidFill>
              </a:rPr>
              <a:t>Three </a:t>
            </a:r>
            <a:r>
              <a:rPr lang="en-GB" sz="3200" b="1" dirty="0">
                <a:solidFill>
                  <a:schemeClr val="bg2">
                    <a:lumMod val="50000"/>
                  </a:schemeClr>
                </a:solidFill>
              </a:rPr>
              <a:t>types of activity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90600" y="2133600"/>
            <a:ext cx="8291512" cy="3992563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GB" sz="2400" dirty="0" smtClean="0"/>
              <a:t>familiarisation activities</a:t>
            </a:r>
          </a:p>
          <a:p>
            <a:pPr>
              <a:lnSpc>
                <a:spcPct val="90000"/>
              </a:lnSpc>
            </a:pPr>
            <a:r>
              <a:rPr lang="en-GB" sz="2400" dirty="0" smtClean="0"/>
              <a:t>filling </a:t>
            </a:r>
            <a:r>
              <a:rPr lang="en-GB" sz="2400" dirty="0"/>
              <a:t>in a number of checklists with details about the content of the language </a:t>
            </a:r>
            <a:r>
              <a:rPr lang="en-GB" sz="2400" dirty="0" smtClean="0"/>
              <a:t>examination</a:t>
            </a:r>
            <a:endParaRPr lang="en-GB" sz="2400" dirty="0"/>
          </a:p>
          <a:p>
            <a:pPr>
              <a:lnSpc>
                <a:spcPct val="90000"/>
              </a:lnSpc>
            </a:pPr>
            <a:r>
              <a:rPr lang="en-GB" sz="2400" dirty="0"/>
              <a:t>using relevant CEFR descriptors to relate the language examination to the levels and categories of the CEFR. </a:t>
            </a:r>
          </a:p>
          <a:p>
            <a:pPr>
              <a:lnSpc>
                <a:spcPct val="90000"/>
              </a:lnSpc>
            </a:pP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1736387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1043608" y="1219200"/>
            <a:ext cx="7795592" cy="1143000"/>
          </a:xfrm>
        </p:spPr>
        <p:txBody>
          <a:bodyPr/>
          <a:lstStyle/>
          <a:p>
            <a:r>
              <a:rPr lang="en-GB" sz="3200" b="1" dirty="0" smtClean="0">
                <a:solidFill>
                  <a:schemeClr val="bg2">
                    <a:lumMod val="50000"/>
                  </a:schemeClr>
                </a:solidFill>
              </a:rPr>
              <a:t>Opportunities of Specification (1)</a:t>
            </a:r>
            <a:endParaRPr lang="en-GB" sz="3200" b="1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42988" y="2349500"/>
            <a:ext cx="8101012" cy="2592388"/>
          </a:xfrm>
        </p:spPr>
        <p:txBody>
          <a:bodyPr/>
          <a:lstStyle/>
          <a:p>
            <a:r>
              <a:rPr lang="en-GB" sz="2400" dirty="0" smtClean="0"/>
              <a:t>to increase the awareness of the importance of a good content analysis of examinations;</a:t>
            </a:r>
          </a:p>
          <a:p>
            <a:r>
              <a:rPr lang="en-GB" sz="2400" dirty="0" smtClean="0"/>
              <a:t>to become familiar with and use the CEFR in planning and describing language examinations; </a:t>
            </a:r>
          </a:p>
          <a:p>
            <a:r>
              <a:rPr lang="en-GB" sz="2400" dirty="0" smtClean="0"/>
              <a:t>to describe and analyse in a detailed way the content of an examination or test;</a:t>
            </a:r>
          </a:p>
          <a:p>
            <a:r>
              <a:rPr lang="en-GB" sz="2400" dirty="0" smtClean="0"/>
              <a:t>to provide evidence of the quality of the examination or test;</a:t>
            </a:r>
          </a:p>
          <a:p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1293100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>
          <a:xfrm>
            <a:off x="1043608" y="1196752"/>
            <a:ext cx="8012112" cy="1143000"/>
          </a:xfrm>
        </p:spPr>
        <p:txBody>
          <a:bodyPr/>
          <a:lstStyle/>
          <a:p>
            <a:r>
              <a:rPr lang="en-GB" sz="2800" b="1" dirty="0" smtClean="0">
                <a:solidFill>
                  <a:schemeClr val="bg2">
                    <a:lumMod val="50000"/>
                  </a:schemeClr>
                </a:solidFill>
              </a:rPr>
              <a:t>Opportunities of Specification (2)</a:t>
            </a:r>
            <a:endParaRPr lang="en-GB" sz="28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1600" y="2276872"/>
            <a:ext cx="7772400" cy="2592388"/>
          </a:xfrm>
        </p:spPr>
        <p:txBody>
          <a:bodyPr/>
          <a:lstStyle/>
          <a:p>
            <a:r>
              <a:rPr lang="en-GB" sz="2400" dirty="0" smtClean="0"/>
              <a:t>to provide evidence of the relation between examinations/tests and the CEFR</a:t>
            </a:r>
          </a:p>
          <a:p>
            <a:r>
              <a:rPr lang="en-GB" sz="2400" dirty="0" smtClean="0"/>
              <a:t>to provide guidance for item writers</a:t>
            </a:r>
          </a:p>
          <a:p>
            <a:r>
              <a:rPr lang="en-GB" sz="2400" dirty="0" smtClean="0"/>
              <a:t>to increase the transparency for teachers, testers, examination users and test takers about the content and quality of the examination or test and its relationship to the CEFR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2007315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>
          <a:xfrm>
            <a:off x="900113" y="990600"/>
            <a:ext cx="8243887" cy="1143000"/>
          </a:xfrm>
        </p:spPr>
        <p:txBody>
          <a:bodyPr/>
          <a:lstStyle/>
          <a:p>
            <a:r>
              <a:rPr lang="en-GB" sz="3200" b="1" dirty="0">
                <a:solidFill>
                  <a:schemeClr val="bg2">
                    <a:lumMod val="50000"/>
                  </a:schemeClr>
                </a:solidFill>
              </a:rPr>
              <a:t>General Descriptions: Forms A1-A8</a:t>
            </a:r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81200" y="2133600"/>
            <a:ext cx="8291512" cy="3992563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GB" sz="2400" dirty="0"/>
              <a:t>Test Purpose</a:t>
            </a:r>
          </a:p>
          <a:p>
            <a:pPr>
              <a:lnSpc>
                <a:spcPct val="80000"/>
              </a:lnSpc>
            </a:pPr>
            <a:r>
              <a:rPr lang="en-GB" sz="2400" dirty="0"/>
              <a:t>Development Process</a:t>
            </a:r>
          </a:p>
          <a:p>
            <a:pPr>
              <a:lnSpc>
                <a:spcPct val="80000"/>
              </a:lnSpc>
            </a:pPr>
            <a:r>
              <a:rPr lang="en-GB" sz="2400" dirty="0"/>
              <a:t>Marking Procedures</a:t>
            </a:r>
          </a:p>
          <a:p>
            <a:pPr>
              <a:lnSpc>
                <a:spcPct val="80000"/>
              </a:lnSpc>
            </a:pPr>
            <a:r>
              <a:rPr lang="en-GB" sz="2400" dirty="0"/>
              <a:t>Standards</a:t>
            </a:r>
          </a:p>
          <a:p>
            <a:pPr>
              <a:lnSpc>
                <a:spcPct val="80000"/>
              </a:lnSpc>
            </a:pPr>
            <a:r>
              <a:rPr lang="en-GB" sz="2400" dirty="0"/>
              <a:t>Reporting</a:t>
            </a:r>
          </a:p>
          <a:p>
            <a:pPr>
              <a:lnSpc>
                <a:spcPct val="80000"/>
              </a:lnSpc>
            </a:pPr>
            <a:r>
              <a:rPr lang="en-GB" sz="2400" dirty="0"/>
              <a:t>Analysis and Review Procedures</a:t>
            </a:r>
          </a:p>
          <a:p>
            <a:pPr>
              <a:lnSpc>
                <a:spcPct val="80000"/>
              </a:lnSpc>
            </a:pPr>
            <a:r>
              <a:rPr lang="en-GB" sz="2400" dirty="0"/>
              <a:t>Rationale for decisions</a:t>
            </a:r>
          </a:p>
          <a:p>
            <a:pPr>
              <a:lnSpc>
                <a:spcPct val="80000"/>
              </a:lnSpc>
            </a:pPr>
            <a:r>
              <a:rPr lang="en-GB" sz="2400" dirty="0"/>
              <a:t>Initial Estimations of CEFR levels</a:t>
            </a:r>
            <a:endParaRPr lang="nl-NL" sz="2400" dirty="0"/>
          </a:p>
        </p:txBody>
      </p:sp>
    </p:spTree>
    <p:extLst>
      <p:ext uri="{BB962C8B-B14F-4D97-AF65-F5344CB8AC3E}">
        <p14:creationId xmlns:p14="http://schemas.microsoft.com/office/powerpoint/2010/main" val="3064877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PT-template-relang">
  <a:themeElements>
    <a:clrScheme name="chris">
      <a:dk1>
        <a:sysClr val="windowText" lastClr="000000"/>
      </a:dk1>
      <a:lt1>
        <a:sysClr val="window" lastClr="FFFFFF"/>
      </a:lt1>
      <a:dk2>
        <a:srgbClr val="92D050"/>
      </a:dk2>
      <a:lt2>
        <a:srgbClr val="F4E7ED"/>
      </a:lt2>
      <a:accent1>
        <a:srgbClr val="E36305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PPT-template-relang</Template>
  <TotalTime>6</TotalTime>
  <Words>336</Words>
  <Application>Microsoft Office PowerPoint</Application>
  <PresentationFormat>Diavoorstelling (4:3)</PresentationFormat>
  <Paragraphs>79</Paragraphs>
  <Slides>11</Slides>
  <Notes>11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11</vt:i4>
      </vt:variant>
    </vt:vector>
  </HeadingPairs>
  <TitlesOfParts>
    <vt:vector size="12" baseType="lpstr">
      <vt:lpstr>PPT-template-relang</vt:lpstr>
      <vt:lpstr>   RELANG Relating language examinations to the common European reference levels of language proficiency: promoting quality assurance in education and facilitating mobility</vt:lpstr>
      <vt:lpstr>Linking Procedures in the Manual</vt:lpstr>
      <vt:lpstr>Aims</vt:lpstr>
      <vt:lpstr>Raising  Awareness</vt:lpstr>
      <vt:lpstr>Defining Minimum Standards</vt:lpstr>
      <vt:lpstr>Three types of activity</vt:lpstr>
      <vt:lpstr>Opportunities of Specification (1)</vt:lpstr>
      <vt:lpstr>Opportunities of Specification (2)</vt:lpstr>
      <vt:lpstr>General Descriptions: Forms A1-A8</vt:lpstr>
      <vt:lpstr>Communicative Language Activities Forms A9 - A18</vt:lpstr>
      <vt:lpstr>Communicative Language Competences Forms A19 – A22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Niamh Martin</dc:creator>
  <cp:lastModifiedBy>Jose</cp:lastModifiedBy>
  <cp:revision>10</cp:revision>
  <cp:lastPrinted>2012-09-20T10:53:19Z</cp:lastPrinted>
  <dcterms:created xsi:type="dcterms:W3CDTF">2013-09-12T14:01:04Z</dcterms:created>
  <dcterms:modified xsi:type="dcterms:W3CDTF">2017-01-24T11:22:13Z</dcterms:modified>
</cp:coreProperties>
</file>