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71" r:id="rId2"/>
    <p:sldId id="273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91" r:id="rId20"/>
    <p:sldId id="292" r:id="rId21"/>
  </p:sldIdLst>
  <p:sldSz cx="9144000" cy="6858000" type="screen4x3"/>
  <p:notesSz cx="6888163" cy="1002188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47" autoAdjust="0"/>
    <p:restoredTop sz="94632" autoAdjust="0"/>
  </p:normalViewPr>
  <p:slideViewPr>
    <p:cSldViewPr>
      <p:cViewPr>
        <p:scale>
          <a:sx n="100" d="100"/>
          <a:sy n="100" d="100"/>
        </p:scale>
        <p:origin x="-787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9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4870" cy="501094"/>
          </a:xfrm>
          <a:prstGeom prst="rect">
            <a:avLst/>
          </a:prstGeom>
        </p:spPr>
        <p:txBody>
          <a:bodyPr vert="horz" lIns="92428" tIns="46214" rIns="92428" bIns="4621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901699" y="0"/>
            <a:ext cx="2984870" cy="501094"/>
          </a:xfrm>
          <a:prstGeom prst="rect">
            <a:avLst/>
          </a:prstGeom>
        </p:spPr>
        <p:txBody>
          <a:bodyPr vert="horz" lIns="92428" tIns="46214" rIns="92428" bIns="46214" rtlCol="0"/>
          <a:lstStyle>
            <a:lvl1pPr algn="r">
              <a:defRPr sz="1200"/>
            </a:lvl1pPr>
          </a:lstStyle>
          <a:p>
            <a:fld id="{463C185F-3B3D-4BC8-9A2A-C79CDAAA9113}" type="datetimeFigureOut">
              <a:rPr lang="en-GB" smtClean="0"/>
              <a:pPr/>
              <a:t>25/01/2017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1" y="9519054"/>
            <a:ext cx="2984870" cy="501094"/>
          </a:xfrm>
          <a:prstGeom prst="rect">
            <a:avLst/>
          </a:prstGeom>
        </p:spPr>
        <p:txBody>
          <a:bodyPr vert="horz" lIns="92428" tIns="46214" rIns="92428" bIns="4621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901699" y="9519054"/>
            <a:ext cx="2984870" cy="501094"/>
          </a:xfrm>
          <a:prstGeom prst="rect">
            <a:avLst/>
          </a:prstGeom>
        </p:spPr>
        <p:txBody>
          <a:bodyPr vert="horz" lIns="92428" tIns="46214" rIns="92428" bIns="46214" rtlCol="0" anchor="b"/>
          <a:lstStyle>
            <a:lvl1pPr algn="r">
              <a:defRPr sz="1200"/>
            </a:lvl1pPr>
          </a:lstStyle>
          <a:p>
            <a:fld id="{65984A6A-5CEE-4F3F-83A9-5EC764E3E41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166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4870" cy="501094"/>
          </a:xfrm>
          <a:prstGeom prst="rect">
            <a:avLst/>
          </a:prstGeom>
        </p:spPr>
        <p:txBody>
          <a:bodyPr vert="horz" lIns="92428" tIns="46214" rIns="92428" bIns="4621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901699" y="0"/>
            <a:ext cx="2984870" cy="501094"/>
          </a:xfrm>
          <a:prstGeom prst="rect">
            <a:avLst/>
          </a:prstGeom>
        </p:spPr>
        <p:txBody>
          <a:bodyPr vert="horz" lIns="92428" tIns="46214" rIns="92428" bIns="46214" rtlCol="0"/>
          <a:lstStyle>
            <a:lvl1pPr algn="r">
              <a:defRPr sz="1200"/>
            </a:lvl1pPr>
          </a:lstStyle>
          <a:p>
            <a:fld id="{D2BC0058-3E49-43CD-8E94-3566594B0A43}" type="datetimeFigureOut">
              <a:rPr lang="en-GB" smtClean="0"/>
              <a:pPr/>
              <a:t>25/01/2017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11737" cy="3759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28" tIns="46214" rIns="92428" bIns="46214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8817" y="4760397"/>
            <a:ext cx="5510530" cy="4509850"/>
          </a:xfrm>
          <a:prstGeom prst="rect">
            <a:avLst/>
          </a:prstGeom>
        </p:spPr>
        <p:txBody>
          <a:bodyPr vert="horz" lIns="92428" tIns="46214" rIns="92428" bIns="46214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1" y="9519054"/>
            <a:ext cx="2984870" cy="501094"/>
          </a:xfrm>
          <a:prstGeom prst="rect">
            <a:avLst/>
          </a:prstGeom>
        </p:spPr>
        <p:txBody>
          <a:bodyPr vert="horz" lIns="92428" tIns="46214" rIns="92428" bIns="4621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901699" y="9519054"/>
            <a:ext cx="2984870" cy="501094"/>
          </a:xfrm>
          <a:prstGeom prst="rect">
            <a:avLst/>
          </a:prstGeom>
        </p:spPr>
        <p:txBody>
          <a:bodyPr vert="horz" lIns="92428" tIns="46214" rIns="92428" bIns="46214" rtlCol="0" anchor="b"/>
          <a:lstStyle>
            <a:lvl1pPr algn="r">
              <a:defRPr sz="1200"/>
            </a:lvl1pPr>
          </a:lstStyle>
          <a:p>
            <a:fld id="{71E09B01-9836-40C2-9318-7E253FBFB375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909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356473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nl-NL"/>
              <a:t>© Cito B.V. Arnhem,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8951B7-E0D7-4AE7-8D55-3101C07740EE}" type="slidenum">
              <a:rPr lang="nl-NL"/>
              <a:pPr/>
              <a:t>10</a:t>
            </a:fld>
            <a:endParaRPr lang="nl-NL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nl-NL"/>
              <a:t>© Cito B.V. Arnhem,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04170B-F344-4445-9504-38F3A4D91794}" type="slidenum">
              <a:rPr lang="nl-NL"/>
              <a:pPr/>
              <a:t>11</a:t>
            </a:fld>
            <a:endParaRPr lang="nl-NL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nl-NL"/>
              <a:t>© Cito B.V. Arnhem,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971749-D6CF-4B1A-A2B5-53882EFAAC0B}" type="slidenum">
              <a:rPr lang="nl-NL"/>
              <a:pPr/>
              <a:t>12</a:t>
            </a:fld>
            <a:endParaRPr lang="nl-NL"/>
          </a:p>
        </p:txBody>
      </p:sp>
      <p:sp>
        <p:nvSpPr>
          <p:cNvPr id="18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09B01-9836-40C2-9318-7E253FBFB375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09B01-9836-40C2-9318-7E253FBFB375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09B01-9836-40C2-9318-7E253FBFB375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05100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09B01-9836-40C2-9318-7E253FBFB375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09B01-9836-40C2-9318-7E253FBFB375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09B01-9836-40C2-9318-7E253FBFB375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09B01-9836-40C2-9318-7E253FBFB375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09B01-9836-40C2-9318-7E253FBFB375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09B01-9836-40C2-9318-7E253FBFB375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nl-NL"/>
              <a:t>© Cito B.V. Arnhem,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C487BB-4E0D-471E-B449-9F1B8A9FD6E7}" type="slidenum">
              <a:rPr lang="nl-NL"/>
              <a:pPr/>
              <a:t>3</a:t>
            </a:fld>
            <a:endParaRPr lang="nl-NL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2475"/>
            <a:ext cx="5011737" cy="3759200"/>
          </a:xfrm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960" y="4759436"/>
            <a:ext cx="5050247" cy="4509529"/>
          </a:xfrm>
        </p:spPr>
        <p:txBody>
          <a:bodyPr/>
          <a:lstStyle/>
          <a:p>
            <a:r>
              <a:rPr lang="en-GB"/>
              <a:t>Begrippen worden  hierna uitgelegd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nl-NL"/>
              <a:t>© Cito B.V. Arnhem,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662F1A-AEA3-4346-8B35-FA7717235ED5}" type="slidenum">
              <a:rPr lang="nl-NL"/>
              <a:pPr/>
              <a:t>4</a:t>
            </a:fld>
            <a:endParaRPr lang="nl-NL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nl-NL"/>
              <a:t>© Cito B.V. Arnhem,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FF08E2-6B9D-4311-AC5C-DEE2B9651F42}" type="slidenum">
              <a:rPr lang="nl-NL"/>
              <a:pPr/>
              <a:t>5</a:t>
            </a:fld>
            <a:endParaRPr lang="nl-NL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2475"/>
            <a:ext cx="5011737" cy="3759200"/>
          </a:xfrm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960" y="4759436"/>
            <a:ext cx="5050247" cy="4509529"/>
          </a:xfr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nl-NL"/>
              <a:t>© Cito B.V. Arnhem,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4A3AA8-3CD5-4C9D-A77D-B2BBF94889FB}" type="slidenum">
              <a:rPr lang="nl-NL"/>
              <a:pPr/>
              <a:t>6</a:t>
            </a:fld>
            <a:endParaRPr lang="nl-NL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nl-NL"/>
              <a:t>© Cito B.V. Arnhem,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3BC3E6-513A-42B2-A5B9-E25E27DCBD6C}" type="slidenum">
              <a:rPr lang="nl-NL"/>
              <a:pPr/>
              <a:t>7</a:t>
            </a:fld>
            <a:endParaRPr lang="nl-NL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2475"/>
            <a:ext cx="5011737" cy="3759200"/>
          </a:xfrm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960" y="4759436"/>
            <a:ext cx="5050247" cy="4509529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nl-NL"/>
              <a:t>© Cito B.V. Arnhem,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B1B873-0464-4CDD-8EE9-FBF06EC3C411}" type="slidenum">
              <a:rPr lang="nl-NL"/>
              <a:pPr/>
              <a:t>8</a:t>
            </a:fld>
            <a:endParaRPr lang="nl-NL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2475"/>
            <a:ext cx="5011737" cy="3759200"/>
          </a:xfrm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960" y="4759436"/>
            <a:ext cx="5050247" cy="4509529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nl-NL"/>
              <a:t>© Cito B.V. Arnhem,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034C19-DAB4-4AE2-83F7-19CB38D356E1}" type="slidenum">
              <a:rPr lang="nl-NL"/>
              <a:pPr/>
              <a:t>9</a:t>
            </a:fld>
            <a:endParaRPr lang="nl-NL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2475"/>
            <a:ext cx="5011737" cy="3759200"/>
          </a:xfrm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960" y="4759436"/>
            <a:ext cx="5050247" cy="4509529"/>
          </a:xfr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331913" y="6308725"/>
            <a:ext cx="2895600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794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331913" y="6308725"/>
            <a:ext cx="2895600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8" y="908721"/>
            <a:ext cx="8291512" cy="792087"/>
          </a:xfrm>
        </p:spPr>
        <p:txBody>
          <a:bodyPr/>
          <a:lstStyle>
            <a:lvl1pPr>
              <a:defRPr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291264" cy="410445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031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95288" y="1196975"/>
            <a:ext cx="829151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95288" y="2133600"/>
            <a:ext cx="8291512" cy="399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820F9F-4A78-4794-BA0A-638F9F166864}" type="datetimeFigureOut">
              <a:rPr lang="en-US"/>
              <a:pPr>
                <a:defRPr/>
              </a:pPr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55646F-B914-4171-99C3-A02015CBB21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47664" y="188640"/>
            <a:ext cx="7200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1200" dirty="0">
              <a:solidFill>
                <a:srgbClr val="0070C0"/>
              </a:solidFill>
            </a:endParaRPr>
          </a:p>
        </p:txBody>
      </p:sp>
      <p:pic>
        <p:nvPicPr>
          <p:cNvPr id="10" name="Picture 9" descr="relang-log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188640"/>
            <a:ext cx="1806200" cy="50405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95536" y="6231988"/>
            <a:ext cx="7200800" cy="27167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ts val="1500"/>
              </a:lnSpc>
            </a:pPr>
            <a:endParaRPr lang="en-US" sz="1200" dirty="0">
              <a:solidFill>
                <a:srgbClr val="00206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23528" y="1700808"/>
            <a:ext cx="8424936" cy="156966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de-DE" sz="4000" b="1" dirty="0" smtClean="0">
                <a:latin typeface="Arial Narrow Bold" charset="0"/>
              </a:rPr>
              <a:t> </a:t>
            </a:r>
          </a:p>
          <a:p>
            <a:pPr>
              <a:buFontTx/>
              <a:buNone/>
              <a:defRPr/>
            </a:pPr>
            <a:endParaRPr lang="de-DE" sz="2800" dirty="0" smtClean="0">
              <a:latin typeface="Arial Narrow Bold" charset="0"/>
            </a:endParaRPr>
          </a:p>
          <a:p>
            <a:pPr>
              <a:buFontTx/>
              <a:buNone/>
              <a:defRPr/>
            </a:pPr>
            <a:endParaRPr lang="en-GB" sz="2800" dirty="0" smtClean="0">
              <a:latin typeface="Arial Narrow Bold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288" y="304801"/>
            <a:ext cx="8291512" cy="1396008"/>
          </a:xfrm>
        </p:spPr>
        <p:txBody>
          <a:bodyPr/>
          <a:lstStyle/>
          <a:p>
            <a:r>
              <a:rPr lang="en-IE" sz="3200" b="1" dirty="0" smtClean="0">
                <a:solidFill>
                  <a:schemeClr val="bg2">
                    <a:lumMod val="50000"/>
                  </a:schemeClr>
                </a:solidFill>
              </a:rPr>
              <a:t>RELANG</a:t>
            </a:r>
            <a:r>
              <a:rPr lang="en-IE" sz="3200" b="1" dirty="0" smtClean="0"/>
              <a:t/>
            </a:r>
            <a:br>
              <a:rPr lang="en-IE" sz="3200" b="1" dirty="0" smtClean="0"/>
            </a:br>
            <a:r>
              <a:rPr lang="en-IE" sz="1800" b="1" dirty="0" smtClean="0">
                <a:solidFill>
                  <a:srgbClr val="002060"/>
                </a:solidFill>
              </a:rPr>
              <a:t>Relating language examinations to the common European reference levels of language proficiency: </a:t>
            </a:r>
            <a:r>
              <a:rPr lang="en-IE" sz="1800" b="1" i="1" dirty="0" smtClean="0">
                <a:solidFill>
                  <a:srgbClr val="002060"/>
                </a:solidFill>
              </a:rPr>
              <a:t>promoting quality assurance in education and facilitating mobility</a:t>
            </a:r>
            <a:endParaRPr lang="en-US" sz="1800" i="1" dirty="0">
              <a:solidFill>
                <a:srgbClr val="00206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pPr algn="ctr">
              <a:buNone/>
            </a:pPr>
            <a:r>
              <a:rPr lang="nl-NL" sz="3600" b="1" dirty="0" err="1" smtClean="0">
                <a:solidFill>
                  <a:schemeClr val="bg2">
                    <a:lumMod val="50000"/>
                  </a:schemeClr>
                </a:solidFill>
              </a:rPr>
              <a:t>Testing</a:t>
            </a:r>
            <a:r>
              <a:rPr lang="nl-NL" sz="3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nl-NL" sz="3600" b="1" dirty="0" err="1" smtClean="0">
                <a:solidFill>
                  <a:schemeClr val="bg2">
                    <a:lumMod val="50000"/>
                  </a:schemeClr>
                </a:solidFill>
              </a:rPr>
              <a:t>Receptive</a:t>
            </a:r>
            <a:r>
              <a:rPr lang="nl-NL" sz="3600" b="1" dirty="0" smtClean="0">
                <a:solidFill>
                  <a:schemeClr val="bg2">
                    <a:lumMod val="50000"/>
                  </a:schemeClr>
                </a:solidFill>
              </a:rPr>
              <a:t> Skills</a:t>
            </a:r>
          </a:p>
          <a:p>
            <a:pPr algn="ctr">
              <a:buNone/>
            </a:pPr>
            <a:r>
              <a:rPr lang="nl-NL" sz="2800" b="1" dirty="0" smtClean="0">
                <a:solidFill>
                  <a:schemeClr val="bg2">
                    <a:lumMod val="50000"/>
                  </a:schemeClr>
                </a:solidFill>
              </a:rPr>
              <a:t>Reading </a:t>
            </a:r>
            <a:r>
              <a:rPr lang="nl-NL" sz="2800" b="1" dirty="0" err="1">
                <a:solidFill>
                  <a:schemeClr val="bg2">
                    <a:lumMod val="50000"/>
                  </a:schemeClr>
                </a:solidFill>
              </a:rPr>
              <a:t>and</a:t>
            </a:r>
            <a:r>
              <a:rPr lang="nl-NL" sz="28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nl-NL" sz="2800" b="1" dirty="0" err="1">
                <a:solidFill>
                  <a:schemeClr val="bg2">
                    <a:lumMod val="50000"/>
                  </a:schemeClr>
                </a:solidFill>
              </a:rPr>
              <a:t>Listening</a:t>
            </a:r>
            <a:r>
              <a:rPr lang="nl-NL" sz="28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algn="ctr">
              <a:buNone/>
            </a:pPr>
            <a:r>
              <a:rPr lang="nl-NL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marL="0" indent="0">
              <a:buNone/>
            </a:pPr>
            <a:endParaRPr lang="de-DE" sz="1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1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18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2060"/>
                </a:solidFill>
              </a:rPr>
              <a:t>European Centre for Modern Languages and European Commission cooperation on Innovative Methodologies And Assessment In Language Learning </a:t>
            </a:r>
          </a:p>
        </p:txBody>
      </p:sp>
    </p:spTree>
    <p:extLst>
      <p:ext uri="{BB962C8B-B14F-4D97-AF65-F5344CB8AC3E}">
        <p14:creationId xmlns:p14="http://schemas.microsoft.com/office/powerpoint/2010/main" val="102059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762001"/>
            <a:ext cx="8291512" cy="938808"/>
          </a:xfrm>
        </p:spPr>
        <p:txBody>
          <a:bodyPr/>
          <a:lstStyle/>
          <a:p>
            <a:r>
              <a:rPr lang="en-GB" sz="3600" b="1" noProof="0" dirty="0" smtClean="0"/>
              <a:t>Efficiency</a:t>
            </a:r>
            <a:endParaRPr lang="en-GB" sz="3600" b="1" noProof="0" dirty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752600"/>
            <a:ext cx="8291264" cy="4104457"/>
          </a:xfrm>
        </p:spPr>
        <p:txBody>
          <a:bodyPr/>
          <a:lstStyle/>
          <a:p>
            <a:r>
              <a:rPr lang="en-GB" sz="2400" noProof="0" dirty="0" smtClean="0"/>
              <a:t>Is </a:t>
            </a:r>
            <a:r>
              <a:rPr lang="en-GB" sz="2400" noProof="0" dirty="0"/>
              <a:t>all relevant information presented in the most efficient way (time needed, introductory information, length or complexity of answer)?</a:t>
            </a:r>
          </a:p>
          <a:p>
            <a:pPr>
              <a:buFontTx/>
              <a:buNone/>
            </a:pPr>
            <a:endParaRPr lang="en-GB" sz="2400" u="sng" noProof="0" dirty="0"/>
          </a:p>
          <a:p>
            <a:pPr>
              <a:buFontTx/>
              <a:buNone/>
            </a:pPr>
            <a:r>
              <a:rPr lang="en-GB" sz="2400" u="sng" noProof="0" dirty="0" smtClean="0"/>
              <a:t>Advice</a:t>
            </a:r>
            <a:endParaRPr lang="en-GB" sz="2400" noProof="0" dirty="0"/>
          </a:p>
          <a:p>
            <a:r>
              <a:rPr lang="en-GB" sz="2400" noProof="0" dirty="0"/>
              <a:t>Limit stimulus </a:t>
            </a:r>
            <a:r>
              <a:rPr lang="en-GB" sz="2400" noProof="0" dirty="0" smtClean="0"/>
              <a:t>material</a:t>
            </a:r>
          </a:p>
          <a:p>
            <a:r>
              <a:rPr lang="en-GB" sz="2400" noProof="0" dirty="0" smtClean="0"/>
              <a:t>Avoid unnecessary scanning of a text by students</a:t>
            </a:r>
            <a:endParaRPr lang="en-GB" sz="2400" noProof="0" dirty="0"/>
          </a:p>
        </p:txBody>
      </p:sp>
    </p:spTree>
    <p:extLst>
      <p:ext uri="{BB962C8B-B14F-4D97-AF65-F5344CB8AC3E}">
        <p14:creationId xmlns:p14="http://schemas.microsoft.com/office/powerpoint/2010/main" val="275242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838200"/>
            <a:ext cx="8291512" cy="792087"/>
          </a:xfrm>
        </p:spPr>
        <p:txBody>
          <a:bodyPr/>
          <a:lstStyle/>
          <a:p>
            <a:r>
              <a:rPr lang="en-GB" sz="3600" b="1" noProof="0" dirty="0" smtClean="0"/>
              <a:t>Language-use</a:t>
            </a:r>
            <a:endParaRPr lang="en-GB" sz="3600" b="1" noProof="0" dirty="0"/>
          </a:p>
        </p:txBody>
      </p:sp>
      <p:sp>
        <p:nvSpPr>
          <p:cNvPr id="177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2400" noProof="0" dirty="0" smtClean="0"/>
              <a:t>Is </a:t>
            </a:r>
            <a:r>
              <a:rPr lang="en-GB" sz="2400" noProof="0" dirty="0"/>
              <a:t>the language used compatible with the </a:t>
            </a:r>
            <a:r>
              <a:rPr lang="en-GB" sz="2400" noProof="0" dirty="0" smtClean="0"/>
              <a:t>candidates’ </a:t>
            </a:r>
            <a:r>
              <a:rPr lang="en-GB" sz="2400" noProof="0" dirty="0"/>
              <a:t>level of language competence?</a:t>
            </a:r>
          </a:p>
          <a:p>
            <a:pPr>
              <a:lnSpc>
                <a:spcPct val="80000"/>
              </a:lnSpc>
              <a:buFontTx/>
              <a:buNone/>
            </a:pPr>
            <a:endParaRPr lang="en-GB" sz="2400" u="sng" noProof="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GB" sz="2400" u="sng" noProof="0" dirty="0" smtClean="0"/>
              <a:t>Advice</a:t>
            </a:r>
            <a:endParaRPr lang="en-GB" sz="2400" noProof="0" dirty="0"/>
          </a:p>
          <a:p>
            <a:pPr>
              <a:lnSpc>
                <a:spcPct val="80000"/>
              </a:lnSpc>
            </a:pPr>
            <a:r>
              <a:rPr lang="en-GB" sz="2400" noProof="0" dirty="0"/>
              <a:t>Use short sentences</a:t>
            </a:r>
          </a:p>
          <a:p>
            <a:pPr>
              <a:lnSpc>
                <a:spcPct val="80000"/>
              </a:lnSpc>
            </a:pPr>
            <a:r>
              <a:rPr lang="en-GB" sz="2400" noProof="0" dirty="0"/>
              <a:t>Use correct grammar</a:t>
            </a:r>
          </a:p>
          <a:p>
            <a:pPr>
              <a:lnSpc>
                <a:spcPct val="80000"/>
              </a:lnSpc>
            </a:pPr>
            <a:r>
              <a:rPr lang="en-GB" sz="2400" noProof="0" dirty="0">
                <a:cs typeface="Times New Roman" pitchFamily="18" charset="0"/>
              </a:rPr>
              <a:t>Use a limited number of standardised words for the questions</a:t>
            </a:r>
            <a:r>
              <a:rPr lang="en-GB" sz="2400" noProof="0" dirty="0" smtClean="0">
                <a:cs typeface="Times New Roman" pitchFamily="18" charset="0"/>
              </a:rPr>
              <a:t>: </a:t>
            </a:r>
            <a:r>
              <a:rPr lang="en-GB" sz="2400" i="1" noProof="0" dirty="0" smtClean="0">
                <a:cs typeface="Times New Roman" pitchFamily="18" charset="0"/>
              </a:rPr>
              <a:t>How, When, Why etc.</a:t>
            </a:r>
            <a:endParaRPr lang="en-GB" sz="2400" i="1" noProof="0" dirty="0"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GB" sz="2400" noProof="0" dirty="0" smtClean="0"/>
              <a:t>Do </a:t>
            </a:r>
            <a:r>
              <a:rPr lang="en-GB" sz="2400" noProof="0" dirty="0"/>
              <a:t>not use double </a:t>
            </a:r>
            <a:r>
              <a:rPr lang="en-GB" sz="2400" noProof="0" dirty="0" smtClean="0"/>
              <a:t>negatives</a:t>
            </a:r>
            <a:endParaRPr lang="en-GB" sz="2400" noProof="0" dirty="0"/>
          </a:p>
          <a:p>
            <a:pPr>
              <a:lnSpc>
                <a:spcPct val="80000"/>
              </a:lnSpc>
            </a:pPr>
            <a:r>
              <a:rPr lang="en-GB" sz="2400" noProof="0" dirty="0"/>
              <a:t>Do not use </a:t>
            </a:r>
            <a:r>
              <a:rPr lang="en-GB" sz="2400" noProof="0" dirty="0" smtClean="0"/>
              <a:t>unnecessary negative </a:t>
            </a:r>
            <a:r>
              <a:rPr lang="en-GB" sz="2400" noProof="0" dirty="0"/>
              <a:t>or extreme formulations</a:t>
            </a:r>
          </a:p>
        </p:txBody>
      </p:sp>
    </p:spTree>
    <p:extLst>
      <p:ext uri="{BB962C8B-B14F-4D97-AF65-F5344CB8AC3E}">
        <p14:creationId xmlns:p14="http://schemas.microsoft.com/office/powerpoint/2010/main" val="28941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noProof="0" dirty="0" smtClean="0"/>
              <a:t>Lay-out</a:t>
            </a:r>
            <a:endParaRPr lang="en-GB" sz="3600" b="1" noProof="0" dirty="0"/>
          </a:p>
        </p:txBody>
      </p:sp>
      <p:sp>
        <p:nvSpPr>
          <p:cNvPr id="18125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752600"/>
            <a:ext cx="8291264" cy="410445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400" noProof="0" dirty="0" smtClean="0"/>
              <a:t>Does the lay-out support the test?</a:t>
            </a:r>
          </a:p>
          <a:p>
            <a:pPr>
              <a:lnSpc>
                <a:spcPct val="80000"/>
              </a:lnSpc>
              <a:buFontTx/>
              <a:buNone/>
            </a:pPr>
            <a:endParaRPr lang="en-GB" sz="2400" u="sng" noProof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GB" sz="2400" u="sng" noProof="0" dirty="0" smtClean="0"/>
              <a:t>Advice</a:t>
            </a:r>
            <a:endParaRPr lang="en-GB" sz="2400" noProof="0" dirty="0" smtClean="0"/>
          </a:p>
          <a:p>
            <a:pPr>
              <a:lnSpc>
                <a:spcPct val="105000"/>
              </a:lnSpc>
            </a:pPr>
            <a:r>
              <a:rPr lang="en-GB" sz="2400" noProof="0" dirty="0" smtClean="0">
                <a:cs typeface="Times New Roman" pitchFamily="18" charset="0"/>
              </a:rPr>
              <a:t>Make use of one lay-out format</a:t>
            </a:r>
          </a:p>
          <a:p>
            <a:pPr>
              <a:lnSpc>
                <a:spcPct val="105000"/>
              </a:lnSpc>
            </a:pPr>
            <a:r>
              <a:rPr lang="en-GB" sz="2400" noProof="0" dirty="0" smtClean="0">
                <a:cs typeface="Times New Roman" pitchFamily="18" charset="0"/>
              </a:rPr>
              <a:t>Make sure questions and parts of questions are clearly </a:t>
            </a:r>
            <a:br>
              <a:rPr lang="en-GB" sz="2400" noProof="0" dirty="0" smtClean="0">
                <a:cs typeface="Times New Roman" pitchFamily="18" charset="0"/>
              </a:rPr>
            </a:br>
            <a:r>
              <a:rPr lang="en-GB" sz="2400" noProof="0" dirty="0" smtClean="0">
                <a:cs typeface="Times New Roman" pitchFamily="18" charset="0"/>
              </a:rPr>
              <a:t>identifiable</a:t>
            </a:r>
          </a:p>
          <a:p>
            <a:pPr>
              <a:lnSpc>
                <a:spcPct val="105000"/>
              </a:lnSpc>
            </a:pPr>
            <a:r>
              <a:rPr lang="en-GB" sz="2400" noProof="0" dirty="0" smtClean="0">
                <a:cs typeface="Times New Roman" pitchFamily="18" charset="0"/>
              </a:rPr>
              <a:t>Use clear numbering of questions (1, 2, 3, … Not: 1a, 1b, 2a …</a:t>
            </a:r>
          </a:p>
          <a:p>
            <a:pPr>
              <a:lnSpc>
                <a:spcPct val="105000"/>
              </a:lnSpc>
            </a:pPr>
            <a:r>
              <a:rPr lang="en-GB" sz="2400" noProof="0" dirty="0" smtClean="0">
                <a:cs typeface="Times New Roman" pitchFamily="18" charset="0"/>
              </a:rPr>
              <a:t>Use symbols according to rules / conventions</a:t>
            </a:r>
          </a:p>
          <a:p>
            <a:pPr>
              <a:lnSpc>
                <a:spcPct val="105000"/>
              </a:lnSpc>
            </a:pPr>
            <a:r>
              <a:rPr lang="en-GB" sz="2400" noProof="0" dirty="0" smtClean="0">
                <a:cs typeface="Times New Roman" pitchFamily="18" charset="0"/>
              </a:rPr>
              <a:t>Make sure all pictures, tables etc. are graphically correct</a:t>
            </a:r>
          </a:p>
          <a:p>
            <a:pPr>
              <a:lnSpc>
                <a:spcPct val="105000"/>
              </a:lnSpc>
            </a:pPr>
            <a:r>
              <a:rPr lang="en-GB" sz="2400" noProof="0" dirty="0" smtClean="0">
                <a:cs typeface="Times New Roman" pitchFamily="18" charset="0"/>
              </a:rPr>
              <a:t>Make sure references to pictures, tables, etc. are correct</a:t>
            </a:r>
          </a:p>
          <a:p>
            <a:pPr>
              <a:lnSpc>
                <a:spcPct val="80000"/>
              </a:lnSpc>
            </a:pPr>
            <a:endParaRPr lang="en-GB" sz="2000" noProof="0" dirty="0"/>
          </a:p>
        </p:txBody>
      </p:sp>
    </p:spTree>
    <p:extLst>
      <p:ext uri="{BB962C8B-B14F-4D97-AF65-F5344CB8AC3E}">
        <p14:creationId xmlns:p14="http://schemas.microsoft.com/office/powerpoint/2010/main" val="222073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91512" cy="792087"/>
          </a:xfrm>
        </p:spPr>
        <p:txBody>
          <a:bodyPr/>
          <a:lstStyle/>
          <a:p>
            <a:r>
              <a:rPr lang="en-GB" sz="3600" b="1" dirty="0"/>
              <a:t>Constructing </a:t>
            </a:r>
            <a:r>
              <a:rPr lang="en-GB" sz="3600" b="1" dirty="0" smtClean="0"/>
              <a:t>Multiple-choice items</a:t>
            </a:r>
            <a:endParaRPr lang="en-GB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40261" y="1600200"/>
            <a:ext cx="4481264" cy="410445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GB" sz="2400" u="sng" dirty="0"/>
              <a:t>Advantages</a:t>
            </a:r>
          </a:p>
          <a:p>
            <a:pPr>
              <a:lnSpc>
                <a:spcPct val="80000"/>
              </a:lnSpc>
            </a:pPr>
            <a:r>
              <a:rPr lang="en-GB" sz="2400" dirty="0"/>
              <a:t>Easy to score</a:t>
            </a:r>
          </a:p>
          <a:p>
            <a:pPr>
              <a:lnSpc>
                <a:spcPct val="80000"/>
              </a:lnSpc>
            </a:pPr>
            <a:r>
              <a:rPr lang="en-GB" sz="2400" dirty="0"/>
              <a:t>Highly objective</a:t>
            </a:r>
          </a:p>
          <a:p>
            <a:pPr>
              <a:lnSpc>
                <a:spcPct val="80000"/>
              </a:lnSpc>
            </a:pPr>
            <a:r>
              <a:rPr lang="en-GB" sz="2400" dirty="0"/>
              <a:t>Low writing load (efficient)</a:t>
            </a:r>
          </a:p>
          <a:p>
            <a:pPr>
              <a:lnSpc>
                <a:spcPct val="80000"/>
              </a:lnSpc>
            </a:pPr>
            <a:r>
              <a:rPr lang="en-GB" sz="2400" dirty="0"/>
              <a:t>Generally highly efficient</a:t>
            </a:r>
          </a:p>
          <a:p>
            <a:pPr>
              <a:lnSpc>
                <a:spcPct val="80000"/>
              </a:lnSpc>
            </a:pPr>
            <a:r>
              <a:rPr lang="en-GB" sz="2400" dirty="0"/>
              <a:t>Higher reliability</a:t>
            </a:r>
          </a:p>
          <a:p>
            <a:pPr>
              <a:lnSpc>
                <a:spcPct val="80000"/>
              </a:lnSpc>
            </a:pPr>
            <a:r>
              <a:rPr lang="en-GB" sz="2400" dirty="0"/>
              <a:t>Broad content domain sampling</a:t>
            </a:r>
          </a:p>
          <a:p>
            <a:pPr>
              <a:lnSpc>
                <a:spcPct val="80000"/>
              </a:lnSpc>
            </a:pPr>
            <a:r>
              <a:rPr lang="en-GB" sz="2400" dirty="0"/>
              <a:t>Possibility of mechanical scoring</a:t>
            </a:r>
          </a:p>
          <a:p>
            <a:pPr>
              <a:lnSpc>
                <a:spcPct val="80000"/>
              </a:lnSpc>
            </a:pPr>
            <a:r>
              <a:rPr lang="en-GB" sz="2400" dirty="0"/>
              <a:t>Possibility of different versions</a:t>
            </a:r>
          </a:p>
          <a:p>
            <a:endParaRPr lang="en-GB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847613" y="1524000"/>
            <a:ext cx="4283447" cy="422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80000"/>
              </a:lnSpc>
            </a:pPr>
            <a:r>
              <a:rPr lang="en-GB" sz="2400" u="sng" dirty="0" smtClean="0">
                <a:solidFill>
                  <a:prstClr val="black"/>
                </a:solidFill>
              </a:rPr>
              <a:t>Disadvantages</a:t>
            </a:r>
          </a:p>
          <a:p>
            <a:pPr lvl="0">
              <a:lnSpc>
                <a:spcPct val="80000"/>
              </a:lnSpc>
            </a:pPr>
            <a:r>
              <a:rPr lang="en-GB" sz="2400" dirty="0" smtClean="0">
                <a:solidFill>
                  <a:prstClr val="black"/>
                </a:solidFill>
              </a:rPr>
              <a:t>More </a:t>
            </a:r>
            <a:r>
              <a:rPr lang="en-GB" sz="2400" dirty="0">
                <a:solidFill>
                  <a:prstClr val="black"/>
                </a:solidFill>
              </a:rPr>
              <a:t>difficult to test higher and creative skills &amp; competencies</a:t>
            </a:r>
          </a:p>
          <a:p>
            <a:pPr lvl="0">
              <a:lnSpc>
                <a:spcPct val="80000"/>
              </a:lnSpc>
            </a:pPr>
            <a:r>
              <a:rPr lang="en-GB" sz="2400" dirty="0">
                <a:solidFill>
                  <a:prstClr val="black"/>
                </a:solidFill>
              </a:rPr>
              <a:t>Poor face validity</a:t>
            </a:r>
          </a:p>
          <a:p>
            <a:pPr lvl="0">
              <a:lnSpc>
                <a:spcPct val="80000"/>
              </a:lnSpc>
            </a:pPr>
            <a:r>
              <a:rPr lang="en-GB" sz="2400" dirty="0">
                <a:solidFill>
                  <a:prstClr val="black"/>
                </a:solidFill>
              </a:rPr>
              <a:t>Construction time-consuming and expensive</a:t>
            </a:r>
          </a:p>
          <a:p>
            <a:pPr lvl="0">
              <a:lnSpc>
                <a:spcPct val="80000"/>
              </a:lnSpc>
            </a:pPr>
            <a:r>
              <a:rPr lang="en-GB" sz="2400" dirty="0">
                <a:solidFill>
                  <a:prstClr val="black"/>
                </a:solidFill>
              </a:rPr>
              <a:t>No possibility for partially correct answers</a:t>
            </a:r>
          </a:p>
          <a:p>
            <a:pPr lvl="0">
              <a:lnSpc>
                <a:spcPct val="80000"/>
              </a:lnSpc>
            </a:pPr>
            <a:r>
              <a:rPr lang="en-GB" sz="2400" dirty="0">
                <a:solidFill>
                  <a:prstClr val="black"/>
                </a:solidFill>
              </a:rPr>
              <a:t>Negative backwash effect on teaching</a:t>
            </a:r>
          </a:p>
          <a:p>
            <a:pPr lvl="0">
              <a:lnSpc>
                <a:spcPct val="80000"/>
              </a:lnSpc>
            </a:pPr>
            <a:r>
              <a:rPr lang="en-GB" sz="2400" dirty="0">
                <a:solidFill>
                  <a:prstClr val="black"/>
                </a:solidFill>
              </a:rPr>
              <a:t>Demands reading skills</a:t>
            </a:r>
          </a:p>
          <a:p>
            <a:pPr lvl="0">
              <a:lnSpc>
                <a:spcPct val="80000"/>
              </a:lnSpc>
            </a:pPr>
            <a:r>
              <a:rPr lang="en-GB" sz="2400" dirty="0">
                <a:solidFill>
                  <a:prstClr val="black"/>
                </a:solidFill>
              </a:rPr>
              <a:t>Risk of guessing</a:t>
            </a:r>
          </a:p>
        </p:txBody>
      </p:sp>
    </p:spTree>
    <p:extLst>
      <p:ext uri="{BB962C8B-B14F-4D97-AF65-F5344CB8AC3E}">
        <p14:creationId xmlns:p14="http://schemas.microsoft.com/office/powerpoint/2010/main" val="40953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47800" y="914400"/>
            <a:ext cx="7162800" cy="576064"/>
          </a:xfrm>
        </p:spPr>
        <p:txBody>
          <a:bodyPr/>
          <a:lstStyle/>
          <a:p>
            <a:r>
              <a:rPr lang="en-GB" sz="3200" b="1" dirty="0"/>
              <a:t>Characteristics of </a:t>
            </a:r>
            <a:r>
              <a:rPr lang="en-GB" sz="3200" b="1" dirty="0" smtClean="0"/>
              <a:t>introduction and stem</a:t>
            </a:r>
            <a:endParaRPr lang="en-GB" sz="32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24744" y="1844824"/>
            <a:ext cx="8219256" cy="4248473"/>
          </a:xfrm>
        </p:spPr>
        <p:txBody>
          <a:bodyPr/>
          <a:lstStyle/>
          <a:p>
            <a:r>
              <a:rPr lang="en-GB" sz="2400" dirty="0" smtClean="0"/>
              <a:t>The introduction only contains relevant information </a:t>
            </a:r>
          </a:p>
          <a:p>
            <a:r>
              <a:rPr lang="en-GB" sz="2400" dirty="0" smtClean="0"/>
              <a:t>The introduction is easy to read</a:t>
            </a:r>
          </a:p>
          <a:p>
            <a:r>
              <a:rPr lang="en-GB" sz="2400" dirty="0" smtClean="0"/>
              <a:t>The introduction is concise</a:t>
            </a:r>
          </a:p>
          <a:p>
            <a:endParaRPr lang="en-GB" sz="2400" dirty="0"/>
          </a:p>
          <a:p>
            <a:r>
              <a:rPr lang="en-GB" sz="2400" dirty="0" smtClean="0"/>
              <a:t>The </a:t>
            </a:r>
            <a:r>
              <a:rPr lang="en-GB" sz="2400" dirty="0"/>
              <a:t>stem </a:t>
            </a:r>
            <a:r>
              <a:rPr lang="en-GB" sz="2400" i="1" dirty="0"/>
              <a:t>focuses</a:t>
            </a:r>
            <a:r>
              <a:rPr lang="en-GB" sz="2400" dirty="0"/>
              <a:t> on </a:t>
            </a:r>
            <a:r>
              <a:rPr lang="en-GB" sz="2400" dirty="0" smtClean="0"/>
              <a:t>a topic </a:t>
            </a:r>
            <a:endParaRPr lang="en-GB" sz="2400" dirty="0"/>
          </a:p>
          <a:p>
            <a:r>
              <a:rPr lang="en-GB" sz="2400" dirty="0"/>
              <a:t>The stem preferably is phrased as a question</a:t>
            </a:r>
          </a:p>
          <a:p>
            <a:r>
              <a:rPr lang="en-GB" sz="2400" dirty="0"/>
              <a:t>The stem avoids </a:t>
            </a:r>
            <a:r>
              <a:rPr lang="en-GB" sz="2400" dirty="0" smtClean="0"/>
              <a:t>unnecessary searching by the candidate for </a:t>
            </a:r>
            <a:r>
              <a:rPr lang="en-GB" sz="2400" dirty="0"/>
              <a:t>relevant information </a:t>
            </a:r>
          </a:p>
        </p:txBody>
      </p:sp>
    </p:spTree>
    <p:extLst>
      <p:ext uri="{BB962C8B-B14F-4D97-AF65-F5344CB8AC3E}">
        <p14:creationId xmlns:p14="http://schemas.microsoft.com/office/powerpoint/2010/main" val="201900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7924800" cy="576064"/>
          </a:xfrm>
        </p:spPr>
        <p:txBody>
          <a:bodyPr/>
          <a:lstStyle/>
          <a:p>
            <a:r>
              <a:rPr lang="en-GB" sz="3200" b="1" noProof="0" dirty="0" smtClean="0"/>
              <a:t>Characteristics of options in MC-questions </a:t>
            </a:r>
            <a:endParaRPr lang="en-GB" sz="3200" b="1" noProof="0" dirty="0"/>
          </a:p>
        </p:txBody>
      </p:sp>
      <p:sp>
        <p:nvSpPr>
          <p:cNvPr id="150531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524000"/>
            <a:ext cx="8219256" cy="4392489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GB" sz="2400" noProof="0" dirty="0" smtClean="0">
                <a:cs typeface="Times New Roman" pitchFamily="18" charset="0"/>
              </a:rPr>
              <a:t>They are plausible and they exclude each other</a:t>
            </a:r>
          </a:p>
          <a:p>
            <a:pPr>
              <a:lnSpc>
                <a:spcPct val="130000"/>
              </a:lnSpc>
            </a:pPr>
            <a:r>
              <a:rPr lang="en-GB" sz="2400" noProof="0" dirty="0" smtClean="0">
                <a:cs typeface="Times New Roman" pitchFamily="18" charset="0"/>
              </a:rPr>
              <a:t>They grammatically link up with the stem</a:t>
            </a:r>
          </a:p>
          <a:p>
            <a:pPr>
              <a:lnSpc>
                <a:spcPct val="130000"/>
              </a:lnSpc>
            </a:pPr>
            <a:r>
              <a:rPr lang="en-GB" sz="2400" noProof="0" dirty="0" smtClean="0">
                <a:cs typeface="Times New Roman" pitchFamily="18" charset="0"/>
              </a:rPr>
              <a:t>They are put in a logical or an alphabetical order</a:t>
            </a:r>
          </a:p>
          <a:p>
            <a:pPr>
              <a:lnSpc>
                <a:spcPct val="130000"/>
              </a:lnSpc>
            </a:pPr>
            <a:r>
              <a:rPr lang="en-GB" sz="2400" noProof="0" dirty="0" smtClean="0">
                <a:cs typeface="Times New Roman" pitchFamily="18" charset="0"/>
              </a:rPr>
              <a:t>They do </a:t>
            </a:r>
            <a:r>
              <a:rPr lang="en-GB" sz="2400" u="sng" noProof="0" dirty="0" smtClean="0">
                <a:cs typeface="Times New Roman" pitchFamily="18" charset="0"/>
              </a:rPr>
              <a:t>not</a:t>
            </a:r>
            <a:r>
              <a:rPr lang="en-GB" sz="2400" noProof="0" dirty="0" smtClean="0">
                <a:cs typeface="Times New Roman" pitchFamily="18" charset="0"/>
              </a:rPr>
              <a:t> repeat elements in text</a:t>
            </a:r>
          </a:p>
          <a:p>
            <a:pPr>
              <a:lnSpc>
                <a:spcPct val="130000"/>
              </a:lnSpc>
            </a:pPr>
            <a:r>
              <a:rPr lang="en-GB" sz="2400" noProof="0" dirty="0" smtClean="0">
                <a:cs typeface="Times New Roman" pitchFamily="18" charset="0"/>
              </a:rPr>
              <a:t>They do </a:t>
            </a:r>
            <a:r>
              <a:rPr lang="en-GB" sz="2400" u="sng" noProof="0" dirty="0" smtClean="0">
                <a:cs typeface="Times New Roman" pitchFamily="18" charset="0"/>
              </a:rPr>
              <a:t>not </a:t>
            </a:r>
            <a:r>
              <a:rPr lang="en-GB" sz="2400" noProof="0" dirty="0" smtClean="0">
                <a:cs typeface="Times New Roman" pitchFamily="18" charset="0"/>
              </a:rPr>
              <a:t>contain words like “always” or “never”</a:t>
            </a:r>
          </a:p>
          <a:p>
            <a:pPr>
              <a:lnSpc>
                <a:spcPct val="130000"/>
              </a:lnSpc>
            </a:pPr>
            <a:r>
              <a:rPr lang="en-GB" sz="2400" noProof="0" dirty="0" smtClean="0">
                <a:cs typeface="Times New Roman" pitchFamily="18" charset="0"/>
              </a:rPr>
              <a:t>They do </a:t>
            </a:r>
            <a:r>
              <a:rPr lang="en-GB" sz="2400" u="sng" noProof="0" dirty="0" smtClean="0">
                <a:cs typeface="Times New Roman" pitchFamily="18" charset="0"/>
              </a:rPr>
              <a:t>not</a:t>
            </a:r>
            <a:r>
              <a:rPr lang="en-GB" sz="2400" noProof="0" dirty="0" smtClean="0">
                <a:cs typeface="Times New Roman" pitchFamily="18" charset="0"/>
              </a:rPr>
              <a:t> stand out because of length, formulation, echo</a:t>
            </a:r>
          </a:p>
          <a:p>
            <a:pPr>
              <a:lnSpc>
                <a:spcPct val="130000"/>
              </a:lnSpc>
            </a:pPr>
            <a:r>
              <a:rPr lang="en-GB" sz="2400" noProof="0" dirty="0" smtClean="0">
                <a:cs typeface="Times New Roman" pitchFamily="18" charset="0"/>
              </a:rPr>
              <a:t>They do </a:t>
            </a:r>
            <a:r>
              <a:rPr lang="en-GB" sz="2400" u="sng" noProof="0" dirty="0" smtClean="0">
                <a:cs typeface="Times New Roman" pitchFamily="18" charset="0"/>
              </a:rPr>
              <a:t>not</a:t>
            </a:r>
            <a:r>
              <a:rPr lang="en-GB" sz="2400" noProof="0" dirty="0" smtClean="0">
                <a:cs typeface="Times New Roman" pitchFamily="18" charset="0"/>
              </a:rPr>
              <a:t> include clues to items in the same test</a:t>
            </a:r>
          </a:p>
          <a:p>
            <a:pPr>
              <a:lnSpc>
                <a:spcPct val="130000"/>
              </a:lnSpc>
            </a:pPr>
            <a:r>
              <a:rPr lang="en-GB" sz="2400" noProof="0" dirty="0" smtClean="0">
                <a:cs typeface="Times New Roman" pitchFamily="18" charset="0"/>
              </a:rPr>
              <a:t>They </a:t>
            </a:r>
            <a:r>
              <a:rPr lang="en-GB" sz="2400" noProof="0" dirty="0">
                <a:cs typeface="Times New Roman" pitchFamily="18" charset="0"/>
              </a:rPr>
              <a:t>are (</a:t>
            </a:r>
            <a:r>
              <a:rPr lang="en-GB" sz="2400" noProof="0" dirty="0" smtClean="0">
                <a:cs typeface="Times New Roman" pitchFamily="18" charset="0"/>
              </a:rPr>
              <a:t>preferably) formulated in a positive way</a:t>
            </a:r>
            <a:endParaRPr lang="en-GB" sz="1800" noProof="0" dirty="0" smtClean="0">
              <a:cs typeface="Times New Roman" pitchFamily="18" charset="0"/>
            </a:endParaRPr>
          </a:p>
          <a:p>
            <a:pPr>
              <a:lnSpc>
                <a:spcPct val="130000"/>
              </a:lnSpc>
              <a:buFontTx/>
              <a:buNone/>
            </a:pPr>
            <a:endParaRPr lang="en-GB" sz="1800" noProof="0" dirty="0" smtClean="0"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GB" sz="1600" noProof="0" dirty="0"/>
          </a:p>
        </p:txBody>
      </p:sp>
    </p:spTree>
    <p:extLst>
      <p:ext uri="{BB962C8B-B14F-4D97-AF65-F5344CB8AC3E}">
        <p14:creationId xmlns:p14="http://schemas.microsoft.com/office/powerpoint/2010/main" val="198988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696744" cy="863600"/>
          </a:xfrm>
        </p:spPr>
        <p:txBody>
          <a:bodyPr/>
          <a:lstStyle/>
          <a:p>
            <a:r>
              <a:rPr lang="en-GB" sz="3200" b="1" noProof="0" dirty="0" smtClean="0"/>
              <a:t/>
            </a:r>
            <a:br>
              <a:rPr lang="en-GB" sz="3200" b="1" noProof="0" dirty="0" smtClean="0"/>
            </a:br>
            <a:r>
              <a:rPr lang="en-GB" sz="3200" b="1" noProof="0" dirty="0" smtClean="0"/>
              <a:t>Construction of MC-distractors </a:t>
            </a:r>
            <a:br>
              <a:rPr lang="en-GB" sz="3200" b="1" noProof="0" dirty="0" smtClean="0"/>
            </a:br>
            <a:endParaRPr lang="en-GB" sz="3200" b="1" noProof="0" dirty="0"/>
          </a:p>
        </p:txBody>
      </p:sp>
      <p:sp>
        <p:nvSpPr>
          <p:cNvPr id="151555" name="Rectangle 3"/>
          <p:cNvSpPr>
            <a:spLocks noGrp="1" noChangeArrowheads="1"/>
          </p:cNvSpPr>
          <p:nvPr>
            <p:ph idx="1"/>
          </p:nvPr>
        </p:nvSpPr>
        <p:spPr>
          <a:xfrm>
            <a:off x="827088" y="1600200"/>
            <a:ext cx="8137525" cy="4205288"/>
          </a:xfrm>
        </p:spPr>
        <p:txBody>
          <a:bodyPr/>
          <a:lstStyle/>
          <a:p>
            <a:r>
              <a:rPr lang="en-GB" sz="2400" noProof="0" dirty="0" smtClean="0"/>
              <a:t>Distractors must be plausible for those who have not studied the material</a:t>
            </a:r>
          </a:p>
          <a:p>
            <a:r>
              <a:rPr lang="en-GB" sz="2400" noProof="0" dirty="0" smtClean="0"/>
              <a:t>Distractors must represent essential differences</a:t>
            </a:r>
          </a:p>
          <a:p>
            <a:r>
              <a:rPr lang="en-GB" sz="2400" noProof="0" dirty="0" smtClean="0"/>
              <a:t>Distractors should exclude each other (and the correct answer)</a:t>
            </a:r>
          </a:p>
          <a:p>
            <a:r>
              <a:rPr lang="en-GB" sz="2400" noProof="0" dirty="0" smtClean="0"/>
              <a:t>Distractors should be in more or less the same format or phrasing as the correct answer</a:t>
            </a:r>
          </a:p>
          <a:p>
            <a:endParaRPr lang="en-GB" noProof="0" dirty="0" smtClean="0"/>
          </a:p>
          <a:p>
            <a:pPr>
              <a:buFontTx/>
              <a:buNone/>
            </a:pPr>
            <a:endParaRPr lang="en-GB" noProof="0" dirty="0" smtClean="0"/>
          </a:p>
          <a:p>
            <a:pPr>
              <a:buFontTx/>
              <a:buNone/>
            </a:pP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39474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600" b="1" dirty="0" err="1" smtClean="0"/>
              <a:t>Matching</a:t>
            </a:r>
            <a:endParaRPr lang="sk-SK" sz="3600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04800" y="2057400"/>
            <a:ext cx="8291264" cy="4104457"/>
          </a:xfrm>
        </p:spPr>
        <p:txBody>
          <a:bodyPr/>
          <a:lstStyle/>
          <a:p>
            <a:r>
              <a:rPr lang="en-GB" sz="2400" i="1" dirty="0"/>
              <a:t>Matching </a:t>
            </a:r>
            <a:r>
              <a:rPr lang="en-GB" sz="2400" dirty="0"/>
              <a:t>is a test task type which involves bringing together elements from two separate lists</a:t>
            </a:r>
            <a:r>
              <a:rPr lang="en-GB" sz="2400" dirty="0" smtClean="0"/>
              <a:t>.</a:t>
            </a:r>
          </a:p>
          <a:p>
            <a:r>
              <a:rPr lang="en-GB" sz="2400" dirty="0" smtClean="0"/>
              <a:t>One </a:t>
            </a:r>
            <a:r>
              <a:rPr lang="en-GB" sz="2400" dirty="0"/>
              <a:t>kind of matching test consists of selecting the correct phrase to complete each of a number of unfinished sentences. </a:t>
            </a:r>
            <a:endParaRPr lang="en-GB" sz="2400" dirty="0" smtClean="0"/>
          </a:p>
          <a:p>
            <a:r>
              <a:rPr lang="en-GB" sz="2400" dirty="0" smtClean="0"/>
              <a:t>A </a:t>
            </a:r>
            <a:r>
              <a:rPr lang="en-GB" sz="2400" dirty="0"/>
              <a:t>type used in tests of reading comprehension involves choosing from a list something like a holiday or a book to suit a person whose particular requirements are described.</a:t>
            </a:r>
            <a:endParaRPr lang="sk-SK" sz="2400" dirty="0"/>
          </a:p>
          <a:p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41100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91512" cy="792087"/>
          </a:xfrm>
        </p:spPr>
        <p:txBody>
          <a:bodyPr/>
          <a:lstStyle/>
          <a:p>
            <a:r>
              <a:rPr lang="en-GB" sz="3600" b="1" dirty="0"/>
              <a:t>Constructing Open-ended Tests and Items </a:t>
            </a:r>
            <a:endParaRPr lang="en-GB" sz="360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4078288" cy="4104457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GB" sz="2400" u="sng" noProof="0" dirty="0"/>
              <a:t>Advantages</a:t>
            </a:r>
          </a:p>
          <a:p>
            <a:r>
              <a:rPr lang="en-GB" sz="2400" noProof="0" dirty="0" smtClean="0"/>
              <a:t>Suitable for productive and creative skills &amp; competencies</a:t>
            </a:r>
          </a:p>
          <a:p>
            <a:r>
              <a:rPr lang="en-GB" sz="2400" noProof="0" dirty="0" smtClean="0"/>
              <a:t>Possibility for partially correct answers</a:t>
            </a:r>
          </a:p>
          <a:p>
            <a:r>
              <a:rPr lang="en-GB" sz="2400" noProof="0" dirty="0" smtClean="0"/>
              <a:t>Possibility for several correct answers</a:t>
            </a:r>
          </a:p>
          <a:p>
            <a:r>
              <a:rPr lang="en-GB" sz="2400" noProof="0" dirty="0" smtClean="0"/>
              <a:t>High acceptability</a:t>
            </a:r>
            <a:endParaRPr lang="en-GB" sz="2400" noProof="0" dirty="0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4535488" y="1524000"/>
            <a:ext cx="3846512" cy="381635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GB" sz="2400" u="sng" dirty="0" smtClean="0"/>
              <a:t>Disadvantages</a:t>
            </a:r>
          </a:p>
          <a:p>
            <a:r>
              <a:rPr lang="en-GB" sz="2400" dirty="0" smtClean="0"/>
              <a:t>Difficult to achieve high reliability in interpretation of correct answers</a:t>
            </a:r>
          </a:p>
          <a:p>
            <a:r>
              <a:rPr lang="en-GB" sz="2400" dirty="0" smtClean="0"/>
              <a:t>Scoring can be inefficient</a:t>
            </a:r>
          </a:p>
          <a:p>
            <a:r>
              <a:rPr lang="en-GB" sz="2400" dirty="0" smtClean="0"/>
              <a:t>Clarity of formulation of the question time-consuming</a:t>
            </a:r>
          </a:p>
          <a:p>
            <a:r>
              <a:rPr lang="en-GB" sz="2400" dirty="0" smtClean="0"/>
              <a:t>Time consuming for both candidate and marker</a:t>
            </a:r>
          </a:p>
          <a:p>
            <a:endParaRPr lang="en-GB" sz="2000" dirty="0" smtClean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71707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685800"/>
            <a:ext cx="5688632" cy="576064"/>
          </a:xfrm>
        </p:spPr>
        <p:txBody>
          <a:bodyPr/>
          <a:lstStyle/>
          <a:p>
            <a:r>
              <a:rPr lang="en-GB" sz="3200" b="1" noProof="0" dirty="0" smtClean="0"/>
              <a:t>Format of Open-ended Tests</a:t>
            </a:r>
            <a:endParaRPr lang="en-GB" sz="3200" b="1" noProof="0" dirty="0"/>
          </a:p>
        </p:txBody>
      </p:sp>
      <p:sp>
        <p:nvSpPr>
          <p:cNvPr id="155651" name="Rectangle 3"/>
          <p:cNvSpPr>
            <a:spLocks noGrp="1" noChangeArrowheads="1"/>
          </p:cNvSpPr>
          <p:nvPr>
            <p:ph idx="1"/>
          </p:nvPr>
        </p:nvSpPr>
        <p:spPr>
          <a:xfrm>
            <a:off x="827088" y="1600200"/>
            <a:ext cx="7921625" cy="4205288"/>
          </a:xfrm>
        </p:spPr>
        <p:txBody>
          <a:bodyPr/>
          <a:lstStyle/>
          <a:p>
            <a:r>
              <a:rPr lang="en-GB" sz="2400" noProof="0" dirty="0"/>
              <a:t>Test paper (questions, tasks or assignments</a:t>
            </a:r>
            <a:r>
              <a:rPr lang="en-GB" sz="2400" noProof="0" dirty="0" smtClean="0"/>
              <a:t>)</a:t>
            </a:r>
          </a:p>
          <a:p>
            <a:pPr lvl="1"/>
            <a:r>
              <a:rPr lang="en-GB" sz="2400" noProof="0" dirty="0"/>
              <a:t>Short answer</a:t>
            </a:r>
          </a:p>
          <a:p>
            <a:pPr lvl="1"/>
            <a:r>
              <a:rPr lang="en-GB" sz="2400" noProof="0" dirty="0"/>
              <a:t>Cloze or completion</a:t>
            </a:r>
          </a:p>
          <a:p>
            <a:pPr lvl="1"/>
            <a:r>
              <a:rPr lang="en-GB" sz="2400" noProof="0" dirty="0"/>
              <a:t>Long answer</a:t>
            </a:r>
          </a:p>
          <a:p>
            <a:pPr lvl="1"/>
            <a:r>
              <a:rPr lang="en-GB" sz="2400" noProof="0" dirty="0"/>
              <a:t>Essay</a:t>
            </a:r>
          </a:p>
          <a:p>
            <a:pPr marL="400050" lvl="1" indent="0">
              <a:buNone/>
            </a:pPr>
            <a:endParaRPr lang="en-GB" sz="2400" noProof="0" dirty="0"/>
          </a:p>
          <a:p>
            <a:r>
              <a:rPr lang="en-GB" sz="2400" noProof="0" dirty="0"/>
              <a:t>Scoring </a:t>
            </a:r>
            <a:r>
              <a:rPr lang="en-GB" sz="2400" noProof="0" dirty="0" smtClean="0"/>
              <a:t>instructions</a:t>
            </a:r>
          </a:p>
          <a:p>
            <a:pPr marL="0" indent="0">
              <a:buNone/>
            </a:pPr>
            <a:r>
              <a:rPr lang="en-GB" sz="2400" noProof="0" dirty="0"/>
              <a:t/>
            </a:r>
            <a:br>
              <a:rPr lang="en-GB" sz="2400" noProof="0" dirty="0"/>
            </a:br>
            <a:r>
              <a:rPr lang="en-GB" sz="2400" noProof="0" dirty="0"/>
              <a:t>	</a:t>
            </a:r>
          </a:p>
          <a:p>
            <a:pPr lvl="1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6501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2488" y="457200"/>
            <a:ext cx="8291512" cy="792087"/>
          </a:xfrm>
        </p:spPr>
        <p:txBody>
          <a:bodyPr/>
          <a:lstStyle/>
          <a:p>
            <a:r>
              <a:rPr lang="fr-FR" sz="3200" b="1" dirty="0" smtClean="0"/>
              <a:t>Introduction: </a:t>
            </a:r>
            <a:r>
              <a:rPr lang="fr-FR" sz="3200" b="1" dirty="0" err="1" smtClean="0"/>
              <a:t>Tasks</a:t>
            </a:r>
            <a:r>
              <a:rPr lang="fr-FR" sz="3200" b="1" dirty="0" smtClean="0"/>
              <a:t> and items</a:t>
            </a:r>
            <a:endParaRPr lang="fr-FR" sz="32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3400" y="1447800"/>
            <a:ext cx="8291264" cy="4104457"/>
          </a:xfrm>
        </p:spPr>
        <p:txBody>
          <a:bodyPr/>
          <a:lstStyle/>
          <a:p>
            <a:r>
              <a:rPr lang="fr-FR" sz="2400" dirty="0" smtClean="0"/>
              <a:t>A test </a:t>
            </a:r>
            <a:r>
              <a:rPr lang="fr-FR" sz="2400" dirty="0" err="1" smtClean="0"/>
              <a:t>is</a:t>
            </a:r>
            <a:r>
              <a:rPr lang="fr-FR" sz="2400" dirty="0" smtClean="0"/>
              <a:t> </a:t>
            </a:r>
            <a:r>
              <a:rPr lang="fr-FR" sz="2400" dirty="0" err="1" smtClean="0"/>
              <a:t>composed</a:t>
            </a:r>
            <a:r>
              <a:rPr lang="fr-FR" sz="2400" dirty="0" smtClean="0"/>
              <a:t> of a certain </a:t>
            </a:r>
            <a:r>
              <a:rPr lang="fr-FR" sz="2400" dirty="0" err="1" smtClean="0"/>
              <a:t>number</a:t>
            </a:r>
            <a:r>
              <a:rPr lang="fr-FR" sz="2400" dirty="0" smtClean="0"/>
              <a:t> of </a:t>
            </a:r>
            <a:r>
              <a:rPr lang="fr-FR" sz="2400" i="1" dirty="0" err="1" smtClean="0"/>
              <a:t>tasks</a:t>
            </a:r>
            <a:r>
              <a:rPr lang="fr-FR" sz="2400" dirty="0" smtClean="0"/>
              <a:t>. </a:t>
            </a:r>
            <a:endParaRPr lang="fr-FR" sz="2400" dirty="0"/>
          </a:p>
          <a:p>
            <a:endParaRPr lang="fr-FR" sz="2400" dirty="0" smtClean="0"/>
          </a:p>
          <a:p>
            <a:r>
              <a:rPr lang="fr-FR" sz="2400" dirty="0" err="1" smtClean="0"/>
              <a:t>Tasks</a:t>
            </a:r>
            <a:r>
              <a:rPr lang="fr-FR" sz="2400" dirty="0" smtClean="0"/>
              <a:t> are </a:t>
            </a:r>
            <a:r>
              <a:rPr lang="fr-FR" sz="2400" dirty="0" err="1" smtClean="0"/>
              <a:t>composed</a:t>
            </a:r>
            <a:r>
              <a:rPr lang="fr-FR" sz="2400" dirty="0" smtClean="0"/>
              <a:t> of </a:t>
            </a:r>
            <a:r>
              <a:rPr lang="fr-FR" sz="2400" i="1" dirty="0" smtClean="0"/>
              <a:t>instructions, </a:t>
            </a:r>
            <a:r>
              <a:rPr lang="fr-FR" sz="2400" i="1" dirty="0" err="1" smtClean="0"/>
              <a:t>texts</a:t>
            </a:r>
            <a:r>
              <a:rPr lang="fr-FR" sz="2400" i="1" dirty="0" smtClean="0"/>
              <a:t> </a:t>
            </a:r>
            <a:r>
              <a:rPr lang="fr-FR" sz="2400" dirty="0" smtClean="0"/>
              <a:t>and candidates’ </a:t>
            </a:r>
            <a:r>
              <a:rPr lang="fr-FR" sz="2400" i="1" dirty="0" err="1" smtClean="0"/>
              <a:t>answers</a:t>
            </a:r>
            <a:r>
              <a:rPr lang="fr-FR" sz="2400" i="1" dirty="0" smtClean="0"/>
              <a:t> </a:t>
            </a:r>
            <a:r>
              <a:rPr lang="fr-FR" sz="2400" dirty="0" err="1" smtClean="0"/>
              <a:t>based</a:t>
            </a:r>
            <a:r>
              <a:rPr lang="fr-FR" sz="2400" dirty="0" smtClean="0"/>
              <a:t> on </a:t>
            </a:r>
            <a:r>
              <a:rPr lang="fr-FR" sz="2400" i="1" dirty="0" smtClean="0"/>
              <a:t>items</a:t>
            </a:r>
            <a:r>
              <a:rPr lang="fr-FR" sz="2400" b="1" dirty="0" smtClean="0"/>
              <a:t> </a:t>
            </a:r>
            <a:r>
              <a:rPr lang="fr-FR" sz="2400" dirty="0" smtClean="0"/>
              <a:t>of </a:t>
            </a:r>
            <a:r>
              <a:rPr lang="fr-FR" sz="2400" dirty="0" err="1" smtClean="0"/>
              <a:t>different</a:t>
            </a:r>
            <a:r>
              <a:rPr lang="fr-FR" sz="2400" dirty="0" smtClean="0"/>
              <a:t> types, </a:t>
            </a:r>
            <a:r>
              <a:rPr lang="fr-FR" sz="2400" dirty="0" err="1" smtClean="0"/>
              <a:t>assessed</a:t>
            </a:r>
            <a:r>
              <a:rPr lang="fr-FR" sz="2400" dirty="0" smtClean="0"/>
              <a:t> by </a:t>
            </a:r>
            <a:r>
              <a:rPr lang="fr-FR" sz="2400" dirty="0" err="1" smtClean="0"/>
              <a:t>using</a:t>
            </a:r>
            <a:r>
              <a:rPr lang="fr-FR" sz="2400" dirty="0" smtClean="0"/>
              <a:t> a </a:t>
            </a:r>
            <a:r>
              <a:rPr lang="fr-FR" sz="2400" i="1" dirty="0" err="1" smtClean="0"/>
              <a:t>marking</a:t>
            </a:r>
            <a:r>
              <a:rPr lang="fr-FR" sz="2400" i="1" dirty="0" smtClean="0"/>
              <a:t> </a:t>
            </a:r>
            <a:r>
              <a:rPr lang="fr-FR" sz="2400" i="1" dirty="0" err="1" smtClean="0"/>
              <a:t>grid</a:t>
            </a:r>
            <a:r>
              <a:rPr lang="fr-FR" sz="2400" i="1" dirty="0" smtClean="0"/>
              <a:t>/rating </a:t>
            </a:r>
            <a:r>
              <a:rPr lang="fr-FR" sz="2400" i="1" dirty="0" err="1" smtClean="0"/>
              <a:t>scale</a:t>
            </a:r>
            <a:r>
              <a:rPr lang="fr-FR" sz="2400" i="1" dirty="0" smtClean="0"/>
              <a:t>.</a:t>
            </a:r>
          </a:p>
          <a:p>
            <a:endParaRPr lang="fr-FR" sz="2400" dirty="0" smtClean="0"/>
          </a:p>
          <a:p>
            <a:r>
              <a:rPr lang="fr-FR" sz="2400" dirty="0" smtClean="0"/>
              <a:t>Test </a:t>
            </a:r>
            <a:r>
              <a:rPr lang="fr-FR" sz="2400" dirty="0" err="1"/>
              <a:t>developers</a:t>
            </a:r>
            <a:r>
              <a:rPr lang="fr-FR" sz="2400" dirty="0"/>
              <a:t> must have a </a:t>
            </a:r>
            <a:r>
              <a:rPr lang="fr-FR" sz="2400" dirty="0" err="1"/>
              <a:t>clear</a:t>
            </a:r>
            <a:r>
              <a:rPr lang="fr-FR" sz="2400" dirty="0"/>
              <a:t> </a:t>
            </a:r>
            <a:r>
              <a:rPr lang="fr-FR" sz="2400" dirty="0" err="1"/>
              <a:t>idea</a:t>
            </a:r>
            <a:r>
              <a:rPr lang="fr-FR" sz="2400" dirty="0"/>
              <a:t> about:</a:t>
            </a:r>
          </a:p>
          <a:p>
            <a:pPr lvl="1">
              <a:buFont typeface="Arial" pitchFamily="34" charset="0"/>
              <a:buChar char="•"/>
            </a:pPr>
            <a:r>
              <a:rPr lang="fr-FR" sz="2000" dirty="0"/>
              <a:t>The </a:t>
            </a:r>
            <a:r>
              <a:rPr lang="fr-FR" sz="2000" dirty="0" err="1"/>
              <a:t>aim</a:t>
            </a:r>
            <a:r>
              <a:rPr lang="fr-FR" sz="2000" dirty="0"/>
              <a:t> of the </a:t>
            </a:r>
            <a:r>
              <a:rPr lang="fr-FR" sz="2000" dirty="0" err="1"/>
              <a:t>task</a:t>
            </a:r>
            <a:endParaRPr lang="fr-FR" sz="2000" dirty="0"/>
          </a:p>
          <a:p>
            <a:pPr lvl="1">
              <a:buFont typeface="Arial" pitchFamily="34" charset="0"/>
              <a:buChar char="•"/>
            </a:pPr>
            <a:r>
              <a:rPr lang="fr-FR" sz="2000" dirty="0"/>
              <a:t>The </a:t>
            </a:r>
            <a:r>
              <a:rPr lang="fr-FR" sz="2000" dirty="0" err="1"/>
              <a:t>reason</a:t>
            </a:r>
            <a:r>
              <a:rPr lang="fr-FR" sz="2000" dirty="0"/>
              <a:t> </a:t>
            </a:r>
            <a:r>
              <a:rPr lang="fr-FR" sz="2000" dirty="0" err="1"/>
              <a:t>why</a:t>
            </a:r>
            <a:r>
              <a:rPr lang="fr-FR" sz="2000" dirty="0"/>
              <a:t> </a:t>
            </a:r>
            <a:r>
              <a:rPr lang="fr-FR" sz="2000" dirty="0" err="1"/>
              <a:t>it</a:t>
            </a:r>
            <a:r>
              <a:rPr lang="fr-FR" sz="2000" dirty="0"/>
              <a:t> has been </a:t>
            </a:r>
            <a:r>
              <a:rPr lang="fr-FR" sz="2000" dirty="0" err="1"/>
              <a:t>chosen</a:t>
            </a:r>
            <a:endParaRPr lang="fr-FR" sz="2000" dirty="0"/>
          </a:p>
          <a:p>
            <a:pPr lvl="1">
              <a:buFont typeface="Arial" pitchFamily="34" charset="0"/>
              <a:buChar char="•"/>
            </a:pPr>
            <a:r>
              <a:rPr lang="fr-FR" sz="2000" dirty="0"/>
              <a:t>The </a:t>
            </a:r>
            <a:r>
              <a:rPr lang="fr-FR" sz="2000" dirty="0" err="1"/>
              <a:t>skills</a:t>
            </a:r>
            <a:r>
              <a:rPr lang="fr-FR" sz="2000" dirty="0"/>
              <a:t> </a:t>
            </a:r>
            <a:r>
              <a:rPr lang="fr-FR" sz="2000" dirty="0" err="1"/>
              <a:t>it</a:t>
            </a:r>
            <a:r>
              <a:rPr lang="fr-FR" sz="2000" dirty="0"/>
              <a:t> </a:t>
            </a:r>
            <a:r>
              <a:rPr lang="fr-FR" sz="2000" dirty="0" err="1"/>
              <a:t>refers</a:t>
            </a:r>
            <a:r>
              <a:rPr lang="fr-FR" sz="2000" dirty="0"/>
              <a:t> to</a:t>
            </a:r>
          </a:p>
          <a:p>
            <a:endParaRPr lang="fr-FR" sz="2400" i="1" dirty="0" smtClean="0"/>
          </a:p>
          <a:p>
            <a:endParaRPr lang="fr-FR" sz="2400" i="1" dirty="0"/>
          </a:p>
        </p:txBody>
      </p:sp>
    </p:spTree>
    <p:extLst>
      <p:ext uri="{BB962C8B-B14F-4D97-AF65-F5344CB8AC3E}">
        <p14:creationId xmlns:p14="http://schemas.microsoft.com/office/powerpoint/2010/main" val="111091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056958" cy="863600"/>
          </a:xfrm>
        </p:spPr>
        <p:txBody>
          <a:bodyPr/>
          <a:lstStyle/>
          <a:p>
            <a:r>
              <a:rPr lang="sk-SK" sz="3200" b="1" noProof="0" dirty="0" err="1" smtClean="0"/>
              <a:t>Cloze</a:t>
            </a:r>
            <a:endParaRPr lang="en-GB" sz="3200" b="1" noProof="0" dirty="0"/>
          </a:p>
        </p:txBody>
      </p:sp>
      <p:sp>
        <p:nvSpPr>
          <p:cNvPr id="1576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568952" cy="4392489"/>
          </a:xfrm>
        </p:spPr>
        <p:txBody>
          <a:bodyPr/>
          <a:lstStyle/>
          <a:p>
            <a:r>
              <a:rPr lang="en-GB" sz="2000" i="1" dirty="0" smtClean="0"/>
              <a:t>Cloze</a:t>
            </a:r>
            <a:r>
              <a:rPr lang="en-GB" sz="2000" dirty="0" smtClean="0"/>
              <a:t> </a:t>
            </a:r>
            <a:r>
              <a:rPr lang="en-GB" sz="2000" dirty="0"/>
              <a:t>is a type of gap-filling task in which </a:t>
            </a:r>
            <a:r>
              <a:rPr lang="en-GB" sz="2000" dirty="0" smtClean="0"/>
              <a:t>complete words/phrases </a:t>
            </a:r>
            <a:r>
              <a:rPr lang="en-GB" sz="2000" dirty="0"/>
              <a:t>are deleted from a text</a:t>
            </a:r>
            <a:r>
              <a:rPr lang="en-GB" sz="2000" dirty="0" smtClean="0"/>
              <a:t>.</a:t>
            </a:r>
          </a:p>
          <a:p>
            <a:r>
              <a:rPr lang="en-GB" sz="2000" dirty="0" smtClean="0"/>
              <a:t>In </a:t>
            </a:r>
            <a:r>
              <a:rPr lang="en-GB" sz="2000" dirty="0"/>
              <a:t>a traditional </a:t>
            </a:r>
            <a:r>
              <a:rPr lang="en-GB" sz="2000" dirty="0" smtClean="0"/>
              <a:t>cloze task every </a:t>
            </a:r>
            <a:r>
              <a:rPr lang="en-GB" sz="2000" i="1" dirty="0"/>
              <a:t>n</a:t>
            </a:r>
            <a:r>
              <a:rPr lang="en-GB" sz="2000" dirty="0"/>
              <a:t>th </a:t>
            </a:r>
            <a:r>
              <a:rPr lang="en-GB" sz="2000" dirty="0" smtClean="0"/>
              <a:t>word is deleted.</a:t>
            </a:r>
          </a:p>
          <a:p>
            <a:r>
              <a:rPr lang="en-GB" sz="2000" dirty="0" smtClean="0"/>
              <a:t>Other </a:t>
            </a:r>
            <a:r>
              <a:rPr lang="en-GB" sz="2000" dirty="0"/>
              <a:t>gap-filling </a:t>
            </a:r>
            <a:r>
              <a:rPr lang="en-GB" sz="2000" dirty="0" smtClean="0"/>
              <a:t>tasks: </a:t>
            </a:r>
          </a:p>
          <a:p>
            <a:pPr lvl="1"/>
            <a:r>
              <a:rPr lang="en-GB" sz="2000" dirty="0" smtClean="0"/>
              <a:t>short </a:t>
            </a:r>
            <a:r>
              <a:rPr lang="en-GB" sz="2000" dirty="0"/>
              <a:t>phrases are deleted from a </a:t>
            </a:r>
            <a:r>
              <a:rPr lang="en-GB" sz="2000" dirty="0" smtClean="0"/>
              <a:t>text </a:t>
            </a:r>
          </a:p>
          <a:p>
            <a:pPr lvl="1"/>
            <a:r>
              <a:rPr lang="en-GB" sz="2000" dirty="0" smtClean="0"/>
              <a:t>the </a:t>
            </a:r>
            <a:r>
              <a:rPr lang="en-GB" sz="2000" dirty="0"/>
              <a:t>item writer chooses the words to be deleted </a:t>
            </a:r>
            <a:r>
              <a:rPr lang="en-GB" sz="2000" dirty="0" smtClean="0"/>
              <a:t>(rational cloze)</a:t>
            </a:r>
          </a:p>
          <a:p>
            <a:r>
              <a:rPr lang="en-GB" sz="2000" dirty="0" smtClean="0"/>
              <a:t>Candidates </a:t>
            </a:r>
            <a:r>
              <a:rPr lang="en-GB" sz="2000" dirty="0"/>
              <a:t>may have to </a:t>
            </a:r>
            <a:r>
              <a:rPr lang="en-GB" sz="2000" dirty="0" smtClean="0"/>
              <a:t> </a:t>
            </a:r>
          </a:p>
          <a:p>
            <a:pPr lvl="1"/>
            <a:r>
              <a:rPr lang="en-GB" sz="2000" dirty="0" smtClean="0"/>
              <a:t>fill in the </a:t>
            </a:r>
            <a:r>
              <a:rPr lang="en-GB" sz="2000" dirty="0"/>
              <a:t>missing words (open cloze</a:t>
            </a:r>
            <a:r>
              <a:rPr lang="en-GB" sz="2000" dirty="0" smtClean="0"/>
              <a:t>)</a:t>
            </a:r>
          </a:p>
          <a:p>
            <a:pPr lvl="1"/>
            <a:r>
              <a:rPr lang="en-GB" sz="2000" dirty="0" smtClean="0"/>
              <a:t>choose </a:t>
            </a:r>
            <a:r>
              <a:rPr lang="en-GB" sz="2000" dirty="0"/>
              <a:t>from a set of options (multiple choice or banked cloze). </a:t>
            </a:r>
            <a:endParaRPr lang="en-GB" sz="2000" dirty="0" smtClean="0"/>
          </a:p>
          <a:p>
            <a:r>
              <a:rPr lang="en-GB" sz="2000" dirty="0" smtClean="0"/>
              <a:t>Marking </a:t>
            </a:r>
            <a:r>
              <a:rPr lang="en-GB" sz="2000" dirty="0"/>
              <a:t>of open cloze </a:t>
            </a:r>
            <a:r>
              <a:rPr lang="en-GB" sz="2000" dirty="0" smtClean="0"/>
              <a:t>may require  </a:t>
            </a:r>
          </a:p>
          <a:p>
            <a:pPr lvl="1"/>
            <a:r>
              <a:rPr lang="en-GB" sz="2000" dirty="0" smtClean="0"/>
              <a:t>exact word (only </a:t>
            </a:r>
            <a:r>
              <a:rPr lang="en-GB" sz="2000" dirty="0"/>
              <a:t>the word deleted from the original text is taken as the correct response</a:t>
            </a:r>
            <a:r>
              <a:rPr lang="en-GB" sz="2000" dirty="0" smtClean="0"/>
              <a:t>)</a:t>
            </a:r>
          </a:p>
          <a:p>
            <a:pPr lvl="1"/>
            <a:r>
              <a:rPr lang="en-GB" sz="2000" dirty="0" smtClean="0"/>
              <a:t>acceptable word </a:t>
            </a:r>
            <a:r>
              <a:rPr lang="en-GB" sz="2000" dirty="0"/>
              <a:t>(a list of acceptable responses is given to markers</a:t>
            </a:r>
            <a:r>
              <a:rPr lang="en-GB" sz="2000" dirty="0" smtClean="0"/>
              <a:t>)</a:t>
            </a:r>
            <a:endParaRPr lang="sk-SK" sz="2000" dirty="0"/>
          </a:p>
          <a:p>
            <a:pPr marL="0" indent="0">
              <a:buNone/>
            </a:pPr>
            <a:endParaRPr lang="sk-SK" sz="2400" dirty="0"/>
          </a:p>
          <a:p>
            <a:endParaRPr lang="en-GB" sz="2400" noProof="0" dirty="0"/>
          </a:p>
        </p:txBody>
      </p:sp>
    </p:spTree>
    <p:extLst>
      <p:ext uri="{BB962C8B-B14F-4D97-AF65-F5344CB8AC3E}">
        <p14:creationId xmlns:p14="http://schemas.microsoft.com/office/powerpoint/2010/main" val="48101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457200"/>
            <a:ext cx="5688632" cy="792088"/>
          </a:xfrm>
        </p:spPr>
        <p:txBody>
          <a:bodyPr/>
          <a:lstStyle/>
          <a:p>
            <a:r>
              <a:rPr lang="en-GB" sz="3600" b="1" noProof="0" dirty="0" smtClean="0"/>
              <a:t>Quality criteria </a:t>
            </a:r>
            <a:endParaRPr lang="en-GB" sz="3600" b="1" noProof="0" dirty="0"/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676400"/>
            <a:ext cx="7416800" cy="45656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400" noProof="0" dirty="0" smtClean="0"/>
              <a:t>Relevance</a:t>
            </a:r>
          </a:p>
          <a:p>
            <a:pPr>
              <a:lnSpc>
                <a:spcPct val="80000"/>
              </a:lnSpc>
            </a:pPr>
            <a:r>
              <a:rPr lang="en-GB" sz="2400" noProof="0" dirty="0" smtClean="0"/>
              <a:t>Level</a:t>
            </a:r>
          </a:p>
          <a:p>
            <a:pPr>
              <a:lnSpc>
                <a:spcPct val="80000"/>
              </a:lnSpc>
            </a:pPr>
            <a:r>
              <a:rPr lang="en-GB" sz="2400" noProof="0" dirty="0" smtClean="0"/>
              <a:t>Specificity</a:t>
            </a:r>
          </a:p>
          <a:p>
            <a:pPr>
              <a:lnSpc>
                <a:spcPct val="80000"/>
              </a:lnSpc>
            </a:pPr>
            <a:r>
              <a:rPr lang="en-GB" sz="2400" noProof="0" dirty="0" smtClean="0"/>
              <a:t>Objectivity</a:t>
            </a:r>
          </a:p>
          <a:p>
            <a:pPr>
              <a:lnSpc>
                <a:spcPct val="80000"/>
              </a:lnSpc>
            </a:pPr>
            <a:r>
              <a:rPr lang="en-GB" sz="2400" noProof="0" dirty="0" smtClean="0"/>
              <a:t>Acceptability</a:t>
            </a:r>
          </a:p>
          <a:p>
            <a:pPr>
              <a:lnSpc>
                <a:spcPct val="80000"/>
              </a:lnSpc>
              <a:buFontTx/>
              <a:buNone/>
            </a:pPr>
            <a:endParaRPr lang="en-GB" sz="2400" noProof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GB" sz="2400" noProof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GB" sz="2400" noProof="0" dirty="0" smtClean="0"/>
              <a:t>These criteria contribute </a:t>
            </a:r>
            <a:r>
              <a:rPr lang="en-GB" sz="2400" dirty="0"/>
              <a:t>to the validity and reliability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2400" dirty="0"/>
              <a:t>of a test.</a:t>
            </a:r>
          </a:p>
          <a:p>
            <a:pPr marL="0" indent="0">
              <a:lnSpc>
                <a:spcPct val="80000"/>
              </a:lnSpc>
              <a:buNone/>
            </a:pPr>
            <a:endParaRPr lang="en-GB" sz="1600" noProof="0" dirty="0" smtClean="0"/>
          </a:p>
          <a:p>
            <a:pPr>
              <a:lnSpc>
                <a:spcPct val="80000"/>
              </a:lnSpc>
            </a:pPr>
            <a:endParaRPr lang="en-GB" sz="1600" noProof="0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3528954"/>
              </p:ext>
            </p:extLst>
          </p:nvPr>
        </p:nvGraphicFramePr>
        <p:xfrm>
          <a:off x="4419600" y="1676400"/>
          <a:ext cx="3870960" cy="2209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870960"/>
              </a:tblGrid>
              <a:tr h="2209800">
                <a:tc>
                  <a:txBody>
                    <a:bodyPr/>
                    <a:lstStyle/>
                    <a:p>
                      <a:pPr marL="342900" indent="-342900" algn="l" rtl="0" eaLnBrk="1" fontAlgn="base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•"/>
                      </a:pPr>
                      <a:r>
                        <a:rPr lang="en-GB" sz="24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Transparency</a:t>
                      </a:r>
                    </a:p>
                    <a:p>
                      <a:pPr marL="342900" indent="-342900" algn="l" rtl="0" eaLnBrk="1" fontAlgn="base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•"/>
                      </a:pPr>
                      <a:r>
                        <a:rPr lang="en-GB" sz="24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Efficiency</a:t>
                      </a:r>
                    </a:p>
                    <a:p>
                      <a:pPr marL="342900" indent="-342900" algn="l" rtl="0" eaLnBrk="1" fontAlgn="base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•"/>
                      </a:pPr>
                      <a:r>
                        <a:rPr lang="en-GB" sz="24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Correct Language-use</a:t>
                      </a:r>
                    </a:p>
                    <a:p>
                      <a:pPr marL="342900" indent="-342900" algn="l" rtl="0" eaLnBrk="1" fontAlgn="base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•"/>
                      </a:pPr>
                      <a:r>
                        <a:rPr lang="en-GB" sz="24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Lay-out</a:t>
                      </a:r>
                    </a:p>
                    <a:p>
                      <a:endParaRPr lang="en-GB" sz="2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596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291512" cy="7920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3600" b="1" noProof="0" dirty="0"/>
              <a:t>Relevance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>
          <a:xfrm>
            <a:off x="827088" y="1484313"/>
            <a:ext cx="77724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noProof="0" dirty="0" smtClean="0"/>
              <a:t>Is </a:t>
            </a:r>
            <a:r>
              <a:rPr lang="en-GB" sz="2400" noProof="0" dirty="0"/>
              <a:t>the </a:t>
            </a:r>
            <a:r>
              <a:rPr lang="en-GB" sz="2400" noProof="0" dirty="0" smtClean="0"/>
              <a:t>item addressing </a:t>
            </a:r>
            <a:r>
              <a:rPr lang="en-GB" sz="2400" noProof="0" dirty="0"/>
              <a:t>the intended knowledge or skill?</a:t>
            </a:r>
          </a:p>
          <a:p>
            <a:pPr>
              <a:lnSpc>
                <a:spcPct val="90000"/>
              </a:lnSpc>
            </a:pPr>
            <a:r>
              <a:rPr lang="en-GB" sz="2400" noProof="0" dirty="0"/>
              <a:t>Does the item </a:t>
            </a:r>
            <a:r>
              <a:rPr lang="en-GB" sz="2400" u="sng" noProof="0" dirty="0"/>
              <a:t>not</a:t>
            </a:r>
            <a:r>
              <a:rPr lang="en-GB" sz="2400" noProof="0" dirty="0"/>
              <a:t> test other knowledge and abilities than the intended ones (e.g. general </a:t>
            </a:r>
            <a:r>
              <a:rPr lang="en-GB" sz="2400" noProof="0" dirty="0" smtClean="0"/>
              <a:t>intelligence, </a:t>
            </a:r>
            <a:r>
              <a:rPr lang="en-GB" sz="2400" noProof="0" dirty="0"/>
              <a:t>reading </a:t>
            </a:r>
            <a:r>
              <a:rPr lang="en-GB" sz="2400" noProof="0" dirty="0" smtClean="0"/>
              <a:t>in a listening test, grammar in a reading test)?</a:t>
            </a:r>
            <a:endParaRPr lang="en-GB" sz="2400" noProof="0" dirty="0"/>
          </a:p>
          <a:p>
            <a:pPr>
              <a:lnSpc>
                <a:spcPct val="90000"/>
              </a:lnSpc>
              <a:buFontTx/>
              <a:buNone/>
            </a:pPr>
            <a:endParaRPr lang="en-GB" sz="2400" noProof="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GB" sz="2400" u="sng" noProof="0" dirty="0" smtClean="0"/>
              <a:t>Advice</a:t>
            </a:r>
            <a:endParaRPr lang="en-GB" sz="2400" u="sng" noProof="0" dirty="0"/>
          </a:p>
          <a:p>
            <a:pPr>
              <a:lnSpc>
                <a:spcPct val="90000"/>
              </a:lnSpc>
            </a:pPr>
            <a:r>
              <a:rPr lang="en-GB" sz="2400" noProof="0" dirty="0"/>
              <a:t>Use test matrix </a:t>
            </a:r>
            <a:r>
              <a:rPr lang="en-GB" sz="2400" noProof="0" dirty="0" smtClean="0"/>
              <a:t>(test </a:t>
            </a:r>
            <a:r>
              <a:rPr lang="en-GB" sz="2400" noProof="0" dirty="0"/>
              <a:t>grid)</a:t>
            </a:r>
          </a:p>
          <a:p>
            <a:pPr>
              <a:lnSpc>
                <a:spcPct val="90000"/>
              </a:lnSpc>
            </a:pPr>
            <a:r>
              <a:rPr lang="en-GB" sz="2400" noProof="0" dirty="0"/>
              <a:t>Relate questions with purpose of the test</a:t>
            </a:r>
          </a:p>
          <a:p>
            <a:pPr>
              <a:lnSpc>
                <a:spcPct val="90000"/>
              </a:lnSpc>
            </a:pPr>
            <a:r>
              <a:rPr lang="en-GB" sz="2400" noProof="0" dirty="0"/>
              <a:t>Make items that are recognizable for the </a:t>
            </a:r>
            <a:r>
              <a:rPr lang="en-GB" sz="2400" noProof="0" dirty="0" smtClean="0"/>
              <a:t>candidate</a:t>
            </a:r>
            <a:endParaRPr lang="en-GB" sz="2400" noProof="0" dirty="0"/>
          </a:p>
          <a:p>
            <a:pPr>
              <a:lnSpc>
                <a:spcPct val="90000"/>
              </a:lnSpc>
            </a:pPr>
            <a:endParaRPr lang="en-GB" sz="2400" noProof="0" dirty="0"/>
          </a:p>
          <a:p>
            <a:pPr>
              <a:lnSpc>
                <a:spcPct val="90000"/>
              </a:lnSpc>
            </a:pPr>
            <a:endParaRPr lang="en-GB" sz="2400" noProof="0" dirty="0"/>
          </a:p>
          <a:p>
            <a:pPr>
              <a:lnSpc>
                <a:spcPct val="90000"/>
              </a:lnSpc>
            </a:pPr>
            <a:endParaRPr lang="en-GB" sz="2400" noProof="0" dirty="0"/>
          </a:p>
        </p:txBody>
      </p:sp>
    </p:spTree>
    <p:extLst>
      <p:ext uri="{BB962C8B-B14F-4D97-AF65-F5344CB8AC3E}">
        <p14:creationId xmlns:p14="http://schemas.microsoft.com/office/powerpoint/2010/main" val="93955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91512" cy="792087"/>
          </a:xfrm>
        </p:spPr>
        <p:txBody>
          <a:bodyPr/>
          <a:lstStyle/>
          <a:p>
            <a:r>
              <a:rPr lang="en-GB" sz="3600" b="1" noProof="0" dirty="0" smtClean="0"/>
              <a:t>(CEFR-)Level</a:t>
            </a:r>
            <a:endParaRPr lang="en-GB" sz="3600" b="1" noProof="0" dirty="0"/>
          </a:p>
        </p:txBody>
      </p:sp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143000"/>
            <a:ext cx="8077200" cy="46085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noProof="0" dirty="0" smtClean="0"/>
              <a:t>Are text and question indicative of the intended (CEFR-) level?</a:t>
            </a:r>
          </a:p>
          <a:p>
            <a:pPr>
              <a:lnSpc>
                <a:spcPct val="90000"/>
              </a:lnSpc>
            </a:pPr>
            <a:r>
              <a:rPr lang="en-GB" sz="2400" noProof="0" dirty="0" smtClean="0"/>
              <a:t>Does the question distinguish those who know from those who do not know?</a:t>
            </a:r>
          </a:p>
          <a:p>
            <a:pPr>
              <a:lnSpc>
                <a:spcPct val="90000"/>
              </a:lnSpc>
            </a:pPr>
            <a:r>
              <a:rPr lang="en-GB" sz="2400" noProof="0" dirty="0" smtClean="0"/>
              <a:t>What type of behaviour is addressed (reproduction, production, etc.)?</a:t>
            </a:r>
          </a:p>
          <a:p>
            <a:pPr>
              <a:lnSpc>
                <a:spcPct val="90000"/>
              </a:lnSpc>
              <a:buFontTx/>
              <a:buNone/>
            </a:pPr>
            <a:endParaRPr lang="en-GB" sz="2400" u="sng" noProof="0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GB" sz="2400" u="sng" noProof="0" dirty="0" smtClean="0"/>
              <a:t>Advice</a:t>
            </a:r>
          </a:p>
          <a:p>
            <a:pPr>
              <a:lnSpc>
                <a:spcPct val="90000"/>
              </a:lnSpc>
            </a:pPr>
            <a:r>
              <a:rPr lang="en-GB" sz="2400" noProof="0" dirty="0" smtClean="0"/>
              <a:t>Make experts work in a team</a:t>
            </a:r>
          </a:p>
          <a:p>
            <a:pPr>
              <a:lnSpc>
                <a:spcPct val="90000"/>
              </a:lnSpc>
            </a:pPr>
            <a:r>
              <a:rPr lang="en-GB" sz="2400" noProof="0" dirty="0" smtClean="0"/>
              <a:t>Assign screeners</a:t>
            </a:r>
          </a:p>
          <a:p>
            <a:pPr>
              <a:lnSpc>
                <a:spcPct val="90000"/>
              </a:lnSpc>
            </a:pPr>
            <a:r>
              <a:rPr lang="en-GB" sz="2400" noProof="0" dirty="0" smtClean="0"/>
              <a:t>Avoid manipulation of wording to influence level of difficulty</a:t>
            </a:r>
          </a:p>
          <a:p>
            <a:pPr>
              <a:lnSpc>
                <a:spcPct val="90000"/>
              </a:lnSpc>
            </a:pPr>
            <a:r>
              <a:rPr lang="en-GB" sz="2400" noProof="0" dirty="0" smtClean="0"/>
              <a:t>Avoid unnecessary information</a:t>
            </a:r>
          </a:p>
          <a:p>
            <a:pPr>
              <a:lnSpc>
                <a:spcPct val="90000"/>
              </a:lnSpc>
            </a:pPr>
            <a:r>
              <a:rPr lang="en-GB" sz="2400" noProof="0" dirty="0" smtClean="0"/>
              <a:t>Use data analysis (through pretesting or afterwards)</a:t>
            </a:r>
            <a:endParaRPr lang="en-GB" sz="2400" noProof="0" dirty="0"/>
          </a:p>
        </p:txBody>
      </p:sp>
    </p:spTree>
    <p:extLst>
      <p:ext uri="{BB962C8B-B14F-4D97-AF65-F5344CB8AC3E}">
        <p14:creationId xmlns:p14="http://schemas.microsoft.com/office/powerpoint/2010/main" val="238597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291512" cy="792087"/>
          </a:xfrm>
        </p:spPr>
        <p:txBody>
          <a:bodyPr/>
          <a:lstStyle/>
          <a:p>
            <a:r>
              <a:rPr lang="en-GB" sz="3600" b="1" noProof="0" dirty="0" smtClean="0"/>
              <a:t>Specificity</a:t>
            </a:r>
            <a:endParaRPr lang="en-GB" sz="3600" b="1" noProof="0" dirty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idx="1"/>
          </p:nvPr>
        </p:nvSpPr>
        <p:spPr>
          <a:xfrm>
            <a:off x="827584" y="1772816"/>
            <a:ext cx="7772400" cy="449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400" noProof="0" dirty="0" smtClean="0"/>
              <a:t>Can </a:t>
            </a:r>
            <a:r>
              <a:rPr lang="en-GB" sz="2400" noProof="0" dirty="0"/>
              <a:t>the item only be answered by those who have learned for the test?</a:t>
            </a:r>
          </a:p>
          <a:p>
            <a:pPr>
              <a:lnSpc>
                <a:spcPct val="80000"/>
              </a:lnSpc>
            </a:pPr>
            <a:r>
              <a:rPr lang="en-GB" sz="2400" noProof="0" dirty="0"/>
              <a:t>Are there no unintended hints (</a:t>
            </a:r>
            <a:r>
              <a:rPr lang="en-GB" sz="2400" noProof="0" dirty="0" smtClean="0"/>
              <a:t>test-</a:t>
            </a:r>
            <a:r>
              <a:rPr lang="en-GB" sz="2400" noProof="0" dirty="0" err="1" smtClean="0"/>
              <a:t>wiseness</a:t>
            </a:r>
            <a:r>
              <a:rPr lang="en-GB" sz="2400" noProof="0" dirty="0"/>
              <a:t>)?</a:t>
            </a:r>
          </a:p>
          <a:p>
            <a:pPr>
              <a:lnSpc>
                <a:spcPct val="80000"/>
              </a:lnSpc>
            </a:pPr>
            <a:endParaRPr lang="en-GB" sz="2400" noProof="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GB" sz="2400" u="sng" noProof="0" dirty="0" smtClean="0"/>
              <a:t>Advice</a:t>
            </a:r>
            <a:endParaRPr lang="en-GB" sz="2400" u="sng" noProof="0" dirty="0"/>
          </a:p>
          <a:p>
            <a:pPr>
              <a:lnSpc>
                <a:spcPct val="80000"/>
              </a:lnSpc>
            </a:pPr>
            <a:r>
              <a:rPr lang="en-GB" sz="2400" noProof="0" dirty="0"/>
              <a:t>Avoid the use of extreme words (e.g. always, never)</a:t>
            </a:r>
          </a:p>
          <a:p>
            <a:pPr>
              <a:lnSpc>
                <a:spcPct val="80000"/>
              </a:lnSpc>
            </a:pPr>
            <a:r>
              <a:rPr lang="en-GB" sz="2400" noProof="0" dirty="0"/>
              <a:t>Avoid visual characteristics that give unintended information (e.g. long </a:t>
            </a:r>
            <a:r>
              <a:rPr lang="en-GB" sz="2400" noProof="0" dirty="0" smtClean="0"/>
              <a:t>options) </a:t>
            </a:r>
            <a:endParaRPr lang="en-GB" sz="2400" noProof="0" dirty="0"/>
          </a:p>
          <a:p>
            <a:pPr>
              <a:lnSpc>
                <a:spcPct val="80000"/>
              </a:lnSpc>
            </a:pPr>
            <a:r>
              <a:rPr lang="en-GB" sz="2400" noProof="0" dirty="0"/>
              <a:t>Be </a:t>
            </a:r>
            <a:r>
              <a:rPr lang="en-GB" sz="2400" noProof="0" dirty="0" smtClean="0"/>
              <a:t>consistent </a:t>
            </a:r>
            <a:r>
              <a:rPr lang="en-GB" sz="2400" noProof="0" dirty="0"/>
              <a:t>in the ordering of </a:t>
            </a:r>
            <a:r>
              <a:rPr lang="en-GB" sz="2400" noProof="0" dirty="0" smtClean="0"/>
              <a:t>options (alphabetical</a:t>
            </a:r>
            <a:r>
              <a:rPr lang="en-GB" sz="2400" noProof="0" dirty="0"/>
              <a:t>, chronological, size)</a:t>
            </a:r>
          </a:p>
          <a:p>
            <a:pPr>
              <a:lnSpc>
                <a:spcPct val="80000"/>
              </a:lnSpc>
            </a:pPr>
            <a:r>
              <a:rPr lang="en-GB" sz="2400" noProof="0" dirty="0"/>
              <a:t>Do not copy sentences from books</a:t>
            </a:r>
          </a:p>
          <a:p>
            <a:pPr>
              <a:lnSpc>
                <a:spcPct val="80000"/>
              </a:lnSpc>
            </a:pPr>
            <a:endParaRPr lang="en-GB" sz="2400" noProof="0" dirty="0"/>
          </a:p>
        </p:txBody>
      </p:sp>
    </p:spTree>
    <p:extLst>
      <p:ext uri="{BB962C8B-B14F-4D97-AF65-F5344CB8AC3E}">
        <p14:creationId xmlns:p14="http://schemas.microsoft.com/office/powerpoint/2010/main" val="43887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91512" cy="792087"/>
          </a:xfrm>
        </p:spPr>
        <p:txBody>
          <a:bodyPr/>
          <a:lstStyle/>
          <a:p>
            <a:r>
              <a:rPr lang="en-GB" sz="3600" b="1" noProof="0" dirty="0" smtClean="0"/>
              <a:t>Objectivity</a:t>
            </a:r>
            <a:endParaRPr lang="en-GB" sz="3600" b="1" noProof="0" dirty="0"/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828800"/>
            <a:ext cx="8291264" cy="410445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noProof="0" dirty="0" smtClean="0"/>
              <a:t>Do different experts agree on the correct answer?</a:t>
            </a:r>
          </a:p>
          <a:p>
            <a:pPr>
              <a:lnSpc>
                <a:spcPct val="90000"/>
              </a:lnSpc>
              <a:buFontTx/>
              <a:buNone/>
            </a:pPr>
            <a:endParaRPr lang="en-GB" sz="2400" u="sng" noProof="0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GB" sz="2400" u="sng" noProof="0" dirty="0" smtClean="0"/>
              <a:t>Advice</a:t>
            </a:r>
          </a:p>
          <a:p>
            <a:pPr>
              <a:lnSpc>
                <a:spcPct val="90000"/>
              </a:lnSpc>
            </a:pPr>
            <a:r>
              <a:rPr lang="en-GB" sz="2400" noProof="0" dirty="0" smtClean="0"/>
              <a:t>Use written tests</a:t>
            </a:r>
          </a:p>
          <a:p>
            <a:pPr>
              <a:lnSpc>
                <a:spcPct val="90000"/>
              </a:lnSpc>
            </a:pPr>
            <a:r>
              <a:rPr lang="en-GB" sz="2400" noProof="0" dirty="0" smtClean="0"/>
              <a:t>Organize discussion among experts</a:t>
            </a:r>
          </a:p>
          <a:p>
            <a:pPr>
              <a:lnSpc>
                <a:spcPct val="90000"/>
              </a:lnSpc>
            </a:pPr>
            <a:r>
              <a:rPr lang="en-GB" sz="2400" noProof="0" dirty="0" smtClean="0"/>
              <a:t>Organise extensive screening</a:t>
            </a:r>
          </a:p>
          <a:p>
            <a:pPr>
              <a:lnSpc>
                <a:spcPct val="90000"/>
              </a:lnSpc>
            </a:pPr>
            <a:r>
              <a:rPr lang="en-GB" sz="2400" noProof="0" dirty="0" smtClean="0"/>
              <a:t>Avoid bias (gender, culture, experience, attitudes)</a:t>
            </a:r>
          </a:p>
          <a:p>
            <a:pPr>
              <a:lnSpc>
                <a:spcPct val="90000"/>
              </a:lnSpc>
            </a:pPr>
            <a:r>
              <a:rPr lang="en-GB" sz="2400" noProof="0" dirty="0" smtClean="0"/>
              <a:t>Do not ask candidates for their opinions</a:t>
            </a:r>
          </a:p>
          <a:p>
            <a:pPr>
              <a:lnSpc>
                <a:spcPct val="90000"/>
              </a:lnSpc>
            </a:pPr>
            <a:r>
              <a:rPr lang="en-GB" sz="2400" noProof="0" dirty="0" smtClean="0"/>
              <a:t>Develop marking schemes</a:t>
            </a:r>
          </a:p>
          <a:p>
            <a:pPr>
              <a:lnSpc>
                <a:spcPct val="90000"/>
              </a:lnSpc>
            </a:pPr>
            <a:endParaRPr lang="en-GB" sz="2400" noProof="0" dirty="0"/>
          </a:p>
        </p:txBody>
      </p:sp>
    </p:spTree>
    <p:extLst>
      <p:ext uri="{BB962C8B-B14F-4D97-AF65-F5344CB8AC3E}">
        <p14:creationId xmlns:p14="http://schemas.microsoft.com/office/powerpoint/2010/main" val="211413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noProof="0" dirty="0" smtClean="0"/>
              <a:t>Acceptability</a:t>
            </a:r>
            <a:endParaRPr lang="en-GB" sz="3600" b="1" noProof="0" dirty="0"/>
          </a:p>
        </p:txBody>
      </p:sp>
      <p:sp>
        <p:nvSpPr>
          <p:cNvPr id="105475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844824"/>
            <a:ext cx="8219256" cy="4392489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noProof="0" dirty="0" smtClean="0"/>
              <a:t>Does </a:t>
            </a:r>
            <a:r>
              <a:rPr lang="en-GB" sz="2400" noProof="0" dirty="0"/>
              <a:t>the introduction give sufficient information?</a:t>
            </a:r>
          </a:p>
          <a:p>
            <a:pPr>
              <a:lnSpc>
                <a:spcPct val="90000"/>
              </a:lnSpc>
            </a:pPr>
            <a:r>
              <a:rPr lang="en-GB" sz="2400" noProof="0" dirty="0"/>
              <a:t>Is </a:t>
            </a:r>
            <a:r>
              <a:rPr lang="en-GB" sz="2400" noProof="0" dirty="0" smtClean="0"/>
              <a:t>it clear </a:t>
            </a:r>
            <a:r>
              <a:rPr lang="en-GB" sz="2400" noProof="0" dirty="0"/>
              <a:t>what a candidate must do (instructions)?</a:t>
            </a:r>
          </a:p>
          <a:p>
            <a:pPr>
              <a:lnSpc>
                <a:spcPct val="90000"/>
              </a:lnSpc>
            </a:pPr>
            <a:r>
              <a:rPr lang="en-GB" sz="2400" noProof="0" dirty="0"/>
              <a:t>Is the </a:t>
            </a:r>
            <a:r>
              <a:rPr lang="en-GB" sz="2400" noProof="0" dirty="0" smtClean="0"/>
              <a:t>item </a:t>
            </a:r>
            <a:r>
              <a:rPr lang="en-GB" sz="2400" noProof="0" dirty="0"/>
              <a:t>not a catch question?</a:t>
            </a:r>
          </a:p>
          <a:p>
            <a:pPr>
              <a:lnSpc>
                <a:spcPct val="90000"/>
              </a:lnSpc>
            </a:pPr>
            <a:r>
              <a:rPr lang="en-GB" sz="2400" noProof="0" dirty="0"/>
              <a:t>Is the question not extremely difficult or extremely easy?</a:t>
            </a:r>
          </a:p>
          <a:p>
            <a:pPr>
              <a:lnSpc>
                <a:spcPct val="90000"/>
              </a:lnSpc>
            </a:pPr>
            <a:endParaRPr lang="en-GB" sz="2400" u="sng" noProof="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GB" sz="2400" u="sng" noProof="0" dirty="0" smtClean="0"/>
              <a:t>Advice</a:t>
            </a:r>
            <a:endParaRPr lang="en-GB" sz="2400" u="sng" noProof="0" dirty="0"/>
          </a:p>
          <a:p>
            <a:pPr>
              <a:lnSpc>
                <a:spcPct val="90000"/>
              </a:lnSpc>
            </a:pPr>
            <a:r>
              <a:rPr lang="en-GB" sz="2400" noProof="0" dirty="0"/>
              <a:t>Use instructions for item writers</a:t>
            </a:r>
          </a:p>
        </p:txBody>
      </p:sp>
    </p:spTree>
    <p:extLst>
      <p:ext uri="{BB962C8B-B14F-4D97-AF65-F5344CB8AC3E}">
        <p14:creationId xmlns:p14="http://schemas.microsoft.com/office/powerpoint/2010/main" val="395406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91512" cy="792087"/>
          </a:xfrm>
        </p:spPr>
        <p:txBody>
          <a:bodyPr/>
          <a:lstStyle/>
          <a:p>
            <a:r>
              <a:rPr lang="en-GB" sz="3600" b="1" noProof="0" dirty="0" smtClean="0"/>
              <a:t>Transparency</a:t>
            </a:r>
            <a:endParaRPr lang="en-GB" sz="3600" b="1" noProof="0" dirty="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412776"/>
            <a:ext cx="8219256" cy="4392489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400" noProof="0" dirty="0" smtClean="0"/>
              <a:t>Does </a:t>
            </a:r>
            <a:r>
              <a:rPr lang="en-GB" sz="2400" noProof="0" dirty="0"/>
              <a:t>the </a:t>
            </a:r>
            <a:r>
              <a:rPr lang="en-GB" sz="2400" noProof="0" dirty="0" smtClean="0"/>
              <a:t>candidate know </a:t>
            </a:r>
            <a:r>
              <a:rPr lang="en-GB" sz="2400" noProof="0" dirty="0"/>
              <a:t>how many answers, details or arguments are expected?</a:t>
            </a:r>
          </a:p>
          <a:p>
            <a:pPr>
              <a:lnSpc>
                <a:spcPct val="80000"/>
              </a:lnSpc>
            </a:pPr>
            <a:r>
              <a:rPr lang="en-GB" sz="2400" noProof="0" dirty="0"/>
              <a:t>Does the item relate to what </a:t>
            </a:r>
            <a:r>
              <a:rPr lang="en-GB" sz="2400" noProof="0" dirty="0" smtClean="0"/>
              <a:t>candidates </a:t>
            </a:r>
            <a:r>
              <a:rPr lang="en-GB" sz="2400" noProof="0" dirty="0"/>
              <a:t>expect (syllabus, preparatory work)? </a:t>
            </a:r>
          </a:p>
          <a:p>
            <a:pPr>
              <a:lnSpc>
                <a:spcPct val="80000"/>
              </a:lnSpc>
            </a:pPr>
            <a:r>
              <a:rPr lang="en-GB" sz="2400" noProof="0" dirty="0"/>
              <a:t>Do </a:t>
            </a:r>
            <a:r>
              <a:rPr lang="en-GB" sz="2400" noProof="0" dirty="0" smtClean="0"/>
              <a:t>candidates </a:t>
            </a:r>
            <a:r>
              <a:rPr lang="en-GB" sz="2400" noProof="0" dirty="0"/>
              <a:t>know the maximum score for </a:t>
            </a:r>
            <a:r>
              <a:rPr lang="en-GB" sz="2400" dirty="0" smtClean="0"/>
              <a:t>each </a:t>
            </a:r>
            <a:r>
              <a:rPr lang="en-GB" sz="2400" noProof="0" dirty="0" smtClean="0"/>
              <a:t>item</a:t>
            </a:r>
            <a:r>
              <a:rPr lang="en-GB" sz="2400" noProof="0" dirty="0"/>
              <a:t>? </a:t>
            </a:r>
          </a:p>
          <a:p>
            <a:pPr>
              <a:lnSpc>
                <a:spcPct val="80000"/>
              </a:lnSpc>
            </a:pPr>
            <a:r>
              <a:rPr lang="en-GB" sz="2400" noProof="0" dirty="0"/>
              <a:t>Is the item format known to the </a:t>
            </a:r>
            <a:r>
              <a:rPr lang="en-GB" sz="2400" noProof="0" dirty="0" smtClean="0"/>
              <a:t>candidates</a:t>
            </a:r>
            <a:r>
              <a:rPr lang="en-GB" sz="2400" noProof="0" dirty="0"/>
              <a:t>?</a:t>
            </a:r>
          </a:p>
          <a:p>
            <a:pPr>
              <a:lnSpc>
                <a:spcPct val="80000"/>
              </a:lnSpc>
            </a:pPr>
            <a:endParaRPr lang="en-GB" sz="2400" u="sng" noProof="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GB" sz="2400" u="sng" noProof="0" dirty="0" smtClean="0"/>
              <a:t>Advice</a:t>
            </a:r>
            <a:endParaRPr lang="en-GB" sz="2400" u="sng" noProof="0" dirty="0"/>
          </a:p>
          <a:p>
            <a:pPr>
              <a:lnSpc>
                <a:spcPct val="80000"/>
              </a:lnSpc>
            </a:pPr>
            <a:r>
              <a:rPr lang="en-GB" sz="2400" noProof="0" dirty="0"/>
              <a:t>Use clear instructions for </a:t>
            </a:r>
            <a:r>
              <a:rPr lang="en-GB" sz="2400" noProof="0" dirty="0" smtClean="0"/>
              <a:t>candidate</a:t>
            </a:r>
            <a:endParaRPr lang="en-GB" sz="2400" noProof="0" dirty="0"/>
          </a:p>
          <a:p>
            <a:pPr>
              <a:lnSpc>
                <a:spcPct val="80000"/>
              </a:lnSpc>
            </a:pPr>
            <a:r>
              <a:rPr lang="en-GB" sz="2400" noProof="0" dirty="0"/>
              <a:t>Use clear terminology in line with syllabus and related tests</a:t>
            </a:r>
          </a:p>
          <a:p>
            <a:pPr>
              <a:lnSpc>
                <a:spcPct val="80000"/>
              </a:lnSpc>
            </a:pPr>
            <a:r>
              <a:rPr lang="en-GB" sz="2400" noProof="0" dirty="0"/>
              <a:t>Indicate maximum score for an item </a:t>
            </a:r>
          </a:p>
          <a:p>
            <a:pPr>
              <a:lnSpc>
                <a:spcPct val="80000"/>
              </a:lnSpc>
            </a:pPr>
            <a:r>
              <a:rPr lang="en-GB" sz="2400" noProof="0" dirty="0"/>
              <a:t>Use item formats or types </a:t>
            </a:r>
            <a:r>
              <a:rPr lang="en-GB" sz="2400" noProof="0" dirty="0" smtClean="0"/>
              <a:t>candidates </a:t>
            </a:r>
            <a:r>
              <a:rPr lang="en-GB" sz="2400" noProof="0" dirty="0"/>
              <a:t>have been acquainted with</a:t>
            </a:r>
          </a:p>
          <a:p>
            <a:pPr>
              <a:lnSpc>
                <a:spcPct val="80000"/>
              </a:lnSpc>
            </a:pPr>
            <a:endParaRPr lang="en-GB" sz="2000" noProof="0" dirty="0"/>
          </a:p>
        </p:txBody>
      </p:sp>
    </p:spTree>
    <p:extLst>
      <p:ext uri="{BB962C8B-B14F-4D97-AF65-F5344CB8AC3E}">
        <p14:creationId xmlns:p14="http://schemas.microsoft.com/office/powerpoint/2010/main" val="358839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template-relang">
  <a:themeElements>
    <a:clrScheme name="chris">
      <a:dk1>
        <a:sysClr val="windowText" lastClr="000000"/>
      </a:dk1>
      <a:lt1>
        <a:sysClr val="window" lastClr="FFFFFF"/>
      </a:lt1>
      <a:dk2>
        <a:srgbClr val="92D050"/>
      </a:dk2>
      <a:lt2>
        <a:srgbClr val="F4E7ED"/>
      </a:lt2>
      <a:accent1>
        <a:srgbClr val="E36305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PPT-template-relang</Template>
  <TotalTime>118</TotalTime>
  <Words>1201</Words>
  <Application>Microsoft Office PowerPoint</Application>
  <PresentationFormat>Diavoorstelling (4:3)</PresentationFormat>
  <Paragraphs>223</Paragraphs>
  <Slides>20</Slides>
  <Notes>20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1" baseType="lpstr">
      <vt:lpstr>PPT-template-relang</vt:lpstr>
      <vt:lpstr>RELANG Relating language examinations to the common European reference levels of language proficiency: promoting quality assurance in education and facilitating mobility</vt:lpstr>
      <vt:lpstr>Introduction: Tasks and items</vt:lpstr>
      <vt:lpstr>Quality criteria </vt:lpstr>
      <vt:lpstr>Relevance</vt:lpstr>
      <vt:lpstr>(CEFR-)Level</vt:lpstr>
      <vt:lpstr>Specificity</vt:lpstr>
      <vt:lpstr>Objectivity</vt:lpstr>
      <vt:lpstr>Acceptability</vt:lpstr>
      <vt:lpstr>Transparency</vt:lpstr>
      <vt:lpstr>Efficiency</vt:lpstr>
      <vt:lpstr>Language-use</vt:lpstr>
      <vt:lpstr>Lay-out</vt:lpstr>
      <vt:lpstr>Constructing Multiple-choice items</vt:lpstr>
      <vt:lpstr>Characteristics of introduction and stem</vt:lpstr>
      <vt:lpstr>Characteristics of options in MC-questions </vt:lpstr>
      <vt:lpstr> Construction of MC-distractors  </vt:lpstr>
      <vt:lpstr>Matching</vt:lpstr>
      <vt:lpstr>Constructing Open-ended Tests and Items </vt:lpstr>
      <vt:lpstr>Format of Open-ended Tests</vt:lpstr>
      <vt:lpstr>Cloze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Niamh Martin</dc:creator>
  <cp:lastModifiedBy>Jose</cp:lastModifiedBy>
  <cp:revision>27</cp:revision>
  <cp:lastPrinted>2012-09-20T10:53:19Z</cp:lastPrinted>
  <dcterms:created xsi:type="dcterms:W3CDTF">2013-09-12T14:01:04Z</dcterms:created>
  <dcterms:modified xsi:type="dcterms:W3CDTF">2017-01-25T15:38:23Z</dcterms:modified>
</cp:coreProperties>
</file>