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8" r:id="rId2"/>
    <p:sldId id="279" r:id="rId3"/>
    <p:sldId id="280" r:id="rId4"/>
    <p:sldId id="281" r:id="rId5"/>
    <p:sldId id="282" r:id="rId6"/>
    <p:sldId id="283" r:id="rId7"/>
    <p:sldId id="284" r:id="rId8"/>
    <p:sldId id="285" r:id="rId9"/>
    <p:sldId id="286" r:id="rId10"/>
    <p:sldId id="287" r:id="rId11"/>
  </p:sldIdLst>
  <p:sldSz cx="9144000" cy="6858000" type="screen4x3"/>
  <p:notesSz cx="6797675" cy="99314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47" autoAdjust="0"/>
    <p:restoredTop sz="94632" autoAdjust="0"/>
  </p:normalViewPr>
  <p:slideViewPr>
    <p:cSldViewPr>
      <p:cViewPr>
        <p:scale>
          <a:sx n="100" d="100"/>
          <a:sy n="100" d="100"/>
        </p:scale>
        <p:origin x="-787" y="288"/>
      </p:cViewPr>
      <p:guideLst>
        <p:guide orient="horz" pos="2160"/>
        <p:guide pos="2880"/>
      </p:guideLst>
    </p:cSldViewPr>
  </p:slideViewPr>
  <p:outlineViewPr>
    <p:cViewPr>
      <p:scale>
        <a:sx n="33" d="100"/>
        <a:sy n="33" d="100"/>
      </p:scale>
      <p:origin x="29"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0443" y="0"/>
            <a:ext cx="2945659" cy="496570"/>
          </a:xfrm>
          <a:prstGeom prst="rect">
            <a:avLst/>
          </a:prstGeom>
        </p:spPr>
        <p:txBody>
          <a:bodyPr vert="horz" lIns="91440" tIns="45720" rIns="91440" bIns="45720" rtlCol="0"/>
          <a:lstStyle>
            <a:lvl1pPr algn="r">
              <a:defRPr sz="1200"/>
            </a:lvl1pPr>
          </a:lstStyle>
          <a:p>
            <a:fld id="{463C185F-3B3D-4BC8-9A2A-C79CDAAA9113}" type="datetimeFigureOut">
              <a:rPr lang="en-GB" smtClean="0"/>
              <a:pPr/>
              <a:t>24/01/2017</a:t>
            </a:fld>
            <a:endParaRPr lang="en-GB"/>
          </a:p>
        </p:txBody>
      </p:sp>
      <p:sp>
        <p:nvSpPr>
          <p:cNvPr id="4" name="Tijdelijke aanduiding voor voettekst 3"/>
          <p:cNvSpPr>
            <a:spLocks noGrp="1"/>
          </p:cNvSpPr>
          <p:nvPr>
            <p:ph type="ftr" sz="quarter" idx="2"/>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0443" y="9433106"/>
            <a:ext cx="2945659" cy="496570"/>
          </a:xfrm>
          <a:prstGeom prst="rect">
            <a:avLst/>
          </a:prstGeom>
        </p:spPr>
        <p:txBody>
          <a:bodyPr vert="horz" lIns="91440" tIns="45720" rIns="91440" bIns="45720" rtlCol="0" anchor="b"/>
          <a:lstStyle>
            <a:lvl1pPr algn="r">
              <a:defRPr sz="1200"/>
            </a:lvl1pPr>
          </a:lstStyle>
          <a:p>
            <a:fld id="{65984A6A-5CEE-4F3F-83A9-5EC764E3E419}" type="slidenum">
              <a:rPr lang="en-GB" smtClean="0"/>
              <a:pPr/>
              <a:t>‹nr.›</a:t>
            </a:fld>
            <a:endParaRPr lang="en-GB"/>
          </a:p>
        </p:txBody>
      </p:sp>
    </p:spTree>
    <p:extLst>
      <p:ext uri="{BB962C8B-B14F-4D97-AF65-F5344CB8AC3E}">
        <p14:creationId xmlns:p14="http://schemas.microsoft.com/office/powerpoint/2010/main" val="3634166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57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570"/>
          </a:xfrm>
          <a:prstGeom prst="rect">
            <a:avLst/>
          </a:prstGeom>
        </p:spPr>
        <p:txBody>
          <a:bodyPr vert="horz" lIns="91440" tIns="45720" rIns="91440" bIns="45720" rtlCol="0"/>
          <a:lstStyle>
            <a:lvl1pPr algn="r">
              <a:defRPr sz="1200"/>
            </a:lvl1pPr>
          </a:lstStyle>
          <a:p>
            <a:fld id="{D2BC0058-3E49-43CD-8E94-3566594B0A43}" type="datetimeFigureOut">
              <a:rPr lang="en-GB" smtClean="0"/>
              <a:pPr/>
              <a:t>24/01/2017</a:t>
            </a:fld>
            <a:endParaRPr lang="en-GB"/>
          </a:p>
        </p:txBody>
      </p:sp>
      <p:sp>
        <p:nvSpPr>
          <p:cNvPr id="4" name="Tijdelijke aanduiding voor dia-afbeelding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7415"/>
            <a:ext cx="5438140" cy="446913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6" name="Tijdelijke aanduiding voor voettekst 5"/>
          <p:cNvSpPr>
            <a:spLocks noGrp="1"/>
          </p:cNvSpPr>
          <p:nvPr>
            <p:ph type="ftr" sz="quarter" idx="4"/>
          </p:nvPr>
        </p:nvSpPr>
        <p:spPr>
          <a:xfrm>
            <a:off x="0" y="9433106"/>
            <a:ext cx="2945659" cy="49657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33106"/>
            <a:ext cx="2945659" cy="496570"/>
          </a:xfrm>
          <a:prstGeom prst="rect">
            <a:avLst/>
          </a:prstGeom>
        </p:spPr>
        <p:txBody>
          <a:bodyPr vert="horz" lIns="91440" tIns="45720" rIns="91440" bIns="45720" rtlCol="0" anchor="b"/>
          <a:lstStyle>
            <a:lvl1pPr algn="r">
              <a:defRPr sz="1200"/>
            </a:lvl1pPr>
          </a:lstStyle>
          <a:p>
            <a:fld id="{71E09B01-9836-40C2-9318-7E253FBFB375}" type="slidenum">
              <a:rPr lang="en-GB" smtClean="0"/>
              <a:pPr/>
              <a:t>‹nr.›</a:t>
            </a:fld>
            <a:endParaRPr lang="en-GB"/>
          </a:p>
        </p:txBody>
      </p:sp>
    </p:spTree>
    <p:extLst>
      <p:ext uri="{BB962C8B-B14F-4D97-AF65-F5344CB8AC3E}">
        <p14:creationId xmlns:p14="http://schemas.microsoft.com/office/powerpoint/2010/main" val="63690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A2DFD57-5BFF-45BD-A94B-3ADF23A1AEDD}" type="slidenum">
              <a:rPr lang="en-GB" smtClean="0"/>
              <a:pPr/>
              <a:t>9</a:t>
            </a:fld>
            <a:endParaRPr lang="en-GB"/>
          </a:p>
        </p:txBody>
      </p:sp>
    </p:spTree>
    <p:extLst>
      <p:ext uri="{BB962C8B-B14F-4D97-AF65-F5344CB8AC3E}">
        <p14:creationId xmlns:p14="http://schemas.microsoft.com/office/powerpoint/2010/main" val="2972702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Tree>
    <p:extLst>
      <p:ext uri="{BB962C8B-B14F-4D97-AF65-F5344CB8AC3E}">
        <p14:creationId xmlns:p14="http://schemas.microsoft.com/office/powerpoint/2010/main" val="175179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1331913" y="6308725"/>
            <a:ext cx="2895600" cy="365125"/>
          </a:xfrm>
        </p:spPr>
        <p:txBody>
          <a:bodyPr/>
          <a:lstStyle>
            <a:lvl1pPr>
              <a:defRPr dirty="0"/>
            </a:lvl1pPr>
          </a:lstStyle>
          <a:p>
            <a:pPr>
              <a:defRPr/>
            </a:pPr>
            <a:endParaRPr lang="en-US"/>
          </a:p>
        </p:txBody>
      </p:sp>
      <p:sp>
        <p:nvSpPr>
          <p:cNvPr id="5" name="Title 1"/>
          <p:cNvSpPr>
            <a:spLocks noGrp="1"/>
          </p:cNvSpPr>
          <p:nvPr>
            <p:ph type="title"/>
          </p:nvPr>
        </p:nvSpPr>
        <p:spPr>
          <a:xfrm>
            <a:off x="395288" y="908721"/>
            <a:ext cx="8291512" cy="792087"/>
          </a:xfrm>
        </p:spPr>
        <p:txBody>
          <a:bodyPr/>
          <a:lstStyle>
            <a:lvl1pPr>
              <a:defRPr>
                <a:solidFill>
                  <a:schemeClr val="accent5">
                    <a:lumMod val="75000"/>
                  </a:schemeClr>
                </a:solidFill>
              </a:defRPr>
            </a:lvl1pPr>
          </a:lstStyle>
          <a:p>
            <a:r>
              <a:rPr lang="en-US" dirty="0" smtClean="0"/>
              <a:t>Click to edit Master title style</a:t>
            </a:r>
            <a:endParaRPr lang="en-US" dirty="0"/>
          </a:p>
        </p:txBody>
      </p:sp>
      <p:sp>
        <p:nvSpPr>
          <p:cNvPr id="6" name="Content Placeholder 2"/>
          <p:cNvSpPr>
            <a:spLocks noGrp="1"/>
          </p:cNvSpPr>
          <p:nvPr>
            <p:ph idx="1"/>
          </p:nvPr>
        </p:nvSpPr>
        <p:spPr>
          <a:xfrm>
            <a:off x="395536" y="1772816"/>
            <a:ext cx="8291264" cy="410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1031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1026" name="Title Placeholder 1"/>
          <p:cNvSpPr>
            <a:spLocks noGrp="1"/>
          </p:cNvSpPr>
          <p:nvPr>
            <p:ph type="title"/>
          </p:nvPr>
        </p:nvSpPr>
        <p:spPr bwMode="auto">
          <a:xfrm>
            <a:off x="395288" y="1196975"/>
            <a:ext cx="82915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027" name="Text Placeholder 2"/>
          <p:cNvSpPr>
            <a:spLocks noGrp="1"/>
          </p:cNvSpPr>
          <p:nvPr>
            <p:ph type="body" idx="1"/>
          </p:nvPr>
        </p:nvSpPr>
        <p:spPr bwMode="auto">
          <a:xfrm>
            <a:off x="395288" y="2133600"/>
            <a:ext cx="8291512"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820F9F-4A78-4794-BA0A-638F9F166864}" type="datetimeFigureOut">
              <a:rPr lang="en-US"/>
              <a:pPr>
                <a:defRPr/>
              </a:pPr>
              <a:t>1/24/2017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455646F-B914-4171-99C3-A02015CBB213}" type="slidenum">
              <a:rPr lang="en-US"/>
              <a:pPr>
                <a:defRPr/>
              </a:pPr>
              <a:t>‹nr.›</a:t>
            </a:fld>
            <a:endParaRPr lang="en-US"/>
          </a:p>
        </p:txBody>
      </p:sp>
      <p:sp>
        <p:nvSpPr>
          <p:cNvPr id="8" name="Rectangle 7"/>
          <p:cNvSpPr/>
          <p:nvPr/>
        </p:nvSpPr>
        <p:spPr>
          <a:xfrm>
            <a:off x="1547664" y="188640"/>
            <a:ext cx="7200800" cy="276999"/>
          </a:xfrm>
          <a:prstGeom prst="rect">
            <a:avLst/>
          </a:prstGeom>
        </p:spPr>
        <p:txBody>
          <a:bodyPr wrap="square">
            <a:spAutoFit/>
          </a:bodyPr>
          <a:lstStyle/>
          <a:p>
            <a:pPr algn="r"/>
            <a:endParaRPr lang="en-US" sz="1200" dirty="0">
              <a:solidFill>
                <a:srgbClr val="0070C0"/>
              </a:solidFill>
            </a:endParaRPr>
          </a:p>
        </p:txBody>
      </p:sp>
      <p:pic>
        <p:nvPicPr>
          <p:cNvPr id="10" name="Picture 9" descr="relang-logo.png"/>
          <p:cNvPicPr>
            <a:picLocks noChangeAspect="1"/>
          </p:cNvPicPr>
          <p:nvPr/>
        </p:nvPicPr>
        <p:blipFill>
          <a:blip r:embed="rId5" cstate="print"/>
          <a:stretch>
            <a:fillRect/>
          </a:stretch>
        </p:blipFill>
        <p:spPr>
          <a:xfrm>
            <a:off x="323528" y="188640"/>
            <a:ext cx="1806200" cy="504056"/>
          </a:xfrm>
          <a:prstGeom prst="rect">
            <a:avLst/>
          </a:prstGeom>
        </p:spPr>
      </p:pic>
      <p:sp>
        <p:nvSpPr>
          <p:cNvPr id="11" name="Rectangle 10"/>
          <p:cNvSpPr/>
          <p:nvPr/>
        </p:nvSpPr>
        <p:spPr>
          <a:xfrm>
            <a:off x="395536" y="6231988"/>
            <a:ext cx="7200800" cy="271677"/>
          </a:xfrm>
          <a:prstGeom prst="rect">
            <a:avLst/>
          </a:prstGeom>
        </p:spPr>
        <p:txBody>
          <a:bodyPr wrap="square" anchor="ctr">
            <a:spAutoFit/>
          </a:bodyPr>
          <a:lstStyle/>
          <a:p>
            <a:pPr algn="l">
              <a:lnSpc>
                <a:spcPts val="1500"/>
              </a:lnSpc>
            </a:pPr>
            <a:endParaRPr lang="en-US" sz="1200" dirty="0">
              <a:solidFill>
                <a:srgbClr val="002060"/>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323528" y="1700808"/>
            <a:ext cx="8424936" cy="1569660"/>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lgn="ctr" eaLnBrk="0" hangingPunct="0">
              <a:spcBef>
                <a:spcPct val="0"/>
              </a:spcBef>
              <a:defRPr sz="2400">
                <a:solidFill>
                  <a:schemeClr val="tx1"/>
                </a:solidFill>
                <a:latin typeface="Times" pitchFamily="18" charset="0"/>
              </a:defRPr>
            </a:lvl1pPr>
            <a:lvl2pPr marL="742950" indent="-285750" algn="ctr" eaLnBrk="0" hangingPunct="0">
              <a:spcBef>
                <a:spcPct val="0"/>
              </a:spcBef>
              <a:defRPr sz="2400">
                <a:solidFill>
                  <a:schemeClr val="tx1"/>
                </a:solidFill>
                <a:latin typeface="Times" pitchFamily="18" charset="0"/>
              </a:defRPr>
            </a:lvl2pPr>
            <a:lvl3pPr marL="1143000" indent="-228600" algn="ctr" eaLnBrk="0" hangingPunct="0">
              <a:spcBef>
                <a:spcPct val="0"/>
              </a:spcBef>
              <a:defRPr sz="2400">
                <a:solidFill>
                  <a:schemeClr val="tx1"/>
                </a:solidFill>
                <a:latin typeface="Times" pitchFamily="18" charset="0"/>
              </a:defRPr>
            </a:lvl3pPr>
            <a:lvl4pPr marL="1600200" indent="-228600" algn="ctr" eaLnBrk="0" hangingPunct="0">
              <a:spcBef>
                <a:spcPct val="0"/>
              </a:spcBef>
              <a:defRPr sz="2400">
                <a:solidFill>
                  <a:schemeClr val="tx1"/>
                </a:solidFill>
                <a:latin typeface="Times" pitchFamily="18" charset="0"/>
              </a:defRPr>
            </a:lvl4pPr>
            <a:lvl5pPr marL="2057400" indent="-228600" algn="ctr" eaLnBrk="0" hangingPunct="0">
              <a:spcBef>
                <a:spcPct val="0"/>
              </a:spcBef>
              <a:defRPr sz="2400">
                <a:solidFill>
                  <a:schemeClr val="tx1"/>
                </a:solidFill>
                <a:latin typeface="Times" pitchFamily="18" charset="0"/>
              </a:defRPr>
            </a:lvl5pPr>
            <a:lvl6pPr marL="2514600" indent="-228600" algn="ctr" eaLnBrk="0" fontAlgn="base" hangingPunct="0">
              <a:spcBef>
                <a:spcPct val="0"/>
              </a:spcBef>
              <a:spcAft>
                <a:spcPct val="0"/>
              </a:spcAft>
              <a:defRPr sz="2400">
                <a:solidFill>
                  <a:schemeClr val="tx1"/>
                </a:solidFill>
                <a:latin typeface="Times" pitchFamily="18" charset="0"/>
              </a:defRPr>
            </a:lvl6pPr>
            <a:lvl7pPr marL="2971800" indent="-228600" algn="ctr" eaLnBrk="0" fontAlgn="base" hangingPunct="0">
              <a:spcBef>
                <a:spcPct val="0"/>
              </a:spcBef>
              <a:spcAft>
                <a:spcPct val="0"/>
              </a:spcAft>
              <a:defRPr sz="2400">
                <a:solidFill>
                  <a:schemeClr val="tx1"/>
                </a:solidFill>
                <a:latin typeface="Times" pitchFamily="18" charset="0"/>
              </a:defRPr>
            </a:lvl7pPr>
            <a:lvl8pPr marL="3429000" indent="-228600" algn="ctr" eaLnBrk="0" fontAlgn="base" hangingPunct="0">
              <a:spcBef>
                <a:spcPct val="0"/>
              </a:spcBef>
              <a:spcAft>
                <a:spcPct val="0"/>
              </a:spcAft>
              <a:defRPr sz="2400">
                <a:solidFill>
                  <a:schemeClr val="tx1"/>
                </a:solidFill>
                <a:latin typeface="Times" pitchFamily="18" charset="0"/>
              </a:defRPr>
            </a:lvl8pPr>
            <a:lvl9pPr marL="3886200" indent="-228600" algn="ctr" eaLnBrk="0" fontAlgn="base" hangingPunct="0">
              <a:spcBef>
                <a:spcPct val="0"/>
              </a:spcBef>
              <a:spcAft>
                <a:spcPct val="0"/>
              </a:spcAft>
              <a:defRPr sz="2400">
                <a:solidFill>
                  <a:schemeClr val="tx1"/>
                </a:solidFill>
                <a:latin typeface="Times" pitchFamily="18" charset="0"/>
              </a:defRPr>
            </a:lvl9pPr>
          </a:lstStyle>
          <a:p>
            <a:pPr>
              <a:defRPr/>
            </a:pPr>
            <a:r>
              <a:rPr lang="de-DE" sz="4000" b="1" dirty="0" smtClean="0">
                <a:latin typeface="Arial Narrow Bold" charset="0"/>
              </a:rPr>
              <a:t> </a:t>
            </a:r>
          </a:p>
          <a:p>
            <a:pPr>
              <a:buFontTx/>
              <a:buNone/>
              <a:defRPr/>
            </a:pPr>
            <a:endParaRPr lang="de-DE" sz="2800" dirty="0" smtClean="0">
              <a:latin typeface="Arial Narrow Bold" charset="0"/>
            </a:endParaRPr>
          </a:p>
          <a:p>
            <a:pPr>
              <a:buFontTx/>
              <a:buNone/>
              <a:defRPr/>
            </a:pPr>
            <a:endParaRPr lang="en-GB" sz="2800" dirty="0" smtClean="0">
              <a:latin typeface="Arial Narrow Bold" charset="0"/>
            </a:endParaRPr>
          </a:p>
        </p:txBody>
      </p:sp>
      <p:sp>
        <p:nvSpPr>
          <p:cNvPr id="3" name="Title 2"/>
          <p:cNvSpPr>
            <a:spLocks noGrp="1"/>
          </p:cNvSpPr>
          <p:nvPr>
            <p:ph type="title"/>
          </p:nvPr>
        </p:nvSpPr>
        <p:spPr/>
        <p:txBody>
          <a:bodyPr/>
          <a:lstStyle/>
          <a:p>
            <a:r>
              <a:rPr lang="en-IE" sz="3200" b="1" dirty="0" smtClean="0">
                <a:solidFill>
                  <a:schemeClr val="bg2">
                    <a:lumMod val="50000"/>
                  </a:schemeClr>
                </a:solidFill>
              </a:rPr>
              <a:t>RELANG</a:t>
            </a:r>
            <a:r>
              <a:rPr lang="en-IE" sz="3200" b="1" dirty="0" smtClean="0"/>
              <a:t/>
            </a:r>
            <a:br>
              <a:rPr lang="en-IE" sz="3200" b="1" dirty="0" smtClean="0"/>
            </a:br>
            <a:r>
              <a:rPr lang="en-IE" sz="1800" b="1" dirty="0" smtClean="0">
                <a:solidFill>
                  <a:srgbClr val="002060"/>
                </a:solidFill>
              </a:rPr>
              <a:t>Relating language examinations to the common European reference levels of language proficiency: promoting quality assurance in education and facilitating mobility</a:t>
            </a:r>
            <a:endParaRPr lang="en-US" sz="1800" dirty="0">
              <a:solidFill>
                <a:srgbClr val="002060"/>
              </a:solidFill>
            </a:endParaRPr>
          </a:p>
        </p:txBody>
      </p:sp>
      <p:sp>
        <p:nvSpPr>
          <p:cNvPr id="4" name="Content Placeholder 3"/>
          <p:cNvSpPr>
            <a:spLocks noGrp="1"/>
          </p:cNvSpPr>
          <p:nvPr>
            <p:ph idx="1"/>
          </p:nvPr>
        </p:nvSpPr>
        <p:spPr/>
        <p:txBody>
          <a:bodyPr/>
          <a:lstStyle/>
          <a:p>
            <a:pPr>
              <a:buNone/>
            </a:pPr>
            <a:endParaRPr lang="de-DE" dirty="0" smtClean="0"/>
          </a:p>
          <a:p>
            <a:pPr>
              <a:buNone/>
            </a:pPr>
            <a:endParaRPr lang="de-DE" dirty="0"/>
          </a:p>
          <a:p>
            <a:pPr algn="ctr">
              <a:buNone/>
            </a:pPr>
            <a:r>
              <a:rPr lang="de-DE" b="1" dirty="0">
                <a:solidFill>
                  <a:srgbClr val="000000"/>
                </a:solidFill>
                <a:latin typeface="Arial Narrow Bold" charset="0"/>
              </a:rPr>
              <a:t>	</a:t>
            </a:r>
            <a:r>
              <a:rPr lang="de-DE" sz="3600" b="1" dirty="0" err="1" smtClean="0">
                <a:solidFill>
                  <a:schemeClr val="bg2">
                    <a:lumMod val="50000"/>
                  </a:schemeClr>
                </a:solidFill>
                <a:latin typeface="Arial Narrow Bold" charset="0"/>
              </a:rPr>
              <a:t>Marking</a:t>
            </a:r>
            <a:r>
              <a:rPr lang="de-DE" sz="3600" b="1" dirty="0" smtClean="0">
                <a:solidFill>
                  <a:schemeClr val="bg2">
                    <a:lumMod val="50000"/>
                  </a:schemeClr>
                </a:solidFill>
                <a:latin typeface="Arial Narrow Bold" charset="0"/>
              </a:rPr>
              <a:t>, Rating </a:t>
            </a:r>
            <a:r>
              <a:rPr lang="de-DE" sz="3600" b="1" dirty="0" err="1" smtClean="0">
                <a:solidFill>
                  <a:schemeClr val="bg2">
                    <a:lumMod val="50000"/>
                  </a:schemeClr>
                </a:solidFill>
                <a:latin typeface="Arial Narrow Bold" charset="0"/>
              </a:rPr>
              <a:t>and</a:t>
            </a:r>
            <a:r>
              <a:rPr lang="de-DE" sz="3600" b="1" dirty="0" smtClean="0">
                <a:solidFill>
                  <a:schemeClr val="bg2">
                    <a:lumMod val="50000"/>
                  </a:schemeClr>
                </a:solidFill>
                <a:latin typeface="Arial Narrow Bold" charset="0"/>
              </a:rPr>
              <a:t> </a:t>
            </a:r>
            <a:r>
              <a:rPr lang="de-DE" sz="3600" b="1" dirty="0" err="1" smtClean="0">
                <a:solidFill>
                  <a:schemeClr val="bg2">
                    <a:lumMod val="50000"/>
                  </a:schemeClr>
                </a:solidFill>
                <a:latin typeface="Arial Narrow Bold" charset="0"/>
              </a:rPr>
              <a:t>Grading</a:t>
            </a:r>
            <a:endParaRPr lang="de-DE" sz="3600" dirty="0" smtClean="0">
              <a:solidFill>
                <a:schemeClr val="bg2">
                  <a:lumMod val="50000"/>
                </a:schemeClr>
              </a:solidFill>
            </a:endParaRPr>
          </a:p>
          <a:p>
            <a:pPr marL="0" indent="0" algn="ctr">
              <a:buNone/>
            </a:pPr>
            <a:endParaRPr lang="de-DE" sz="2000" b="1" dirty="0" smtClean="0">
              <a:solidFill>
                <a:srgbClr val="002060"/>
              </a:solidFill>
            </a:endParaRPr>
          </a:p>
          <a:p>
            <a:pPr marL="0" indent="0" algn="ctr">
              <a:buNone/>
            </a:pPr>
            <a:endParaRPr lang="de-DE" sz="2000" b="1" dirty="0">
              <a:solidFill>
                <a:srgbClr val="002060"/>
              </a:solidFill>
            </a:endParaRPr>
          </a:p>
          <a:p>
            <a:pPr marL="0" indent="0">
              <a:buNone/>
            </a:pPr>
            <a:endParaRPr lang="de-DE" dirty="0" smtClean="0"/>
          </a:p>
          <a:p>
            <a:pPr marL="0" indent="0">
              <a:buNone/>
            </a:pPr>
            <a:endParaRPr lang="de-DE" dirty="0" smtClean="0"/>
          </a:p>
          <a:p>
            <a:pPr marL="0" indent="0">
              <a:buNone/>
            </a:pPr>
            <a:r>
              <a:rPr lang="en-US" sz="1800" b="1" dirty="0" smtClean="0">
                <a:solidFill>
                  <a:srgbClr val="002060"/>
                </a:solidFill>
              </a:rPr>
              <a:t>European Centre for Modern Languages and European Commission cooperation on INNOVATIVE METHODOLOGIES AND ASSESSMENT IN LANGUAGE LEARNING </a:t>
            </a:r>
          </a:p>
          <a:p>
            <a:pPr marL="0" indent="0">
              <a:buNone/>
            </a:pPr>
            <a:r>
              <a:rPr lang="en-US" sz="1800" b="1" dirty="0" smtClean="0"/>
              <a:t> </a:t>
            </a:r>
            <a:endParaRPr lang="en-US" sz="1800" dirty="0" smtClean="0"/>
          </a:p>
          <a:p>
            <a:pPr>
              <a:buNone/>
            </a:pPr>
            <a:endParaRPr lang="en-US" sz="1800" dirty="0" smtClean="0">
              <a:solidFill>
                <a:srgbClr val="002060"/>
              </a:solidFill>
            </a:endParaRPr>
          </a:p>
          <a:p>
            <a:endParaRPr lang="en-US" dirty="0"/>
          </a:p>
        </p:txBody>
      </p:sp>
    </p:spTree>
    <p:extLst>
      <p:ext uri="{BB962C8B-B14F-4D97-AF65-F5344CB8AC3E}">
        <p14:creationId xmlns:p14="http://schemas.microsoft.com/office/powerpoint/2010/main" val="1632223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609600" y="685800"/>
            <a:ext cx="8229600" cy="1143000"/>
          </a:xfrm>
        </p:spPr>
        <p:txBody>
          <a:bodyPr/>
          <a:lstStyle/>
          <a:p>
            <a:pPr eaLnBrk="1" hangingPunct="1"/>
            <a:r>
              <a:rPr lang="nl-NL" sz="3600" b="1" dirty="0" err="1" smtClean="0"/>
              <a:t>Grading</a:t>
            </a:r>
            <a:endParaRPr lang="en-US" sz="3600" b="1" dirty="0" smtClean="0"/>
          </a:p>
        </p:txBody>
      </p:sp>
      <p:sp>
        <p:nvSpPr>
          <p:cNvPr id="4099" name="Rectangle 3"/>
          <p:cNvSpPr>
            <a:spLocks noGrp="1" noChangeArrowheads="1"/>
          </p:cNvSpPr>
          <p:nvPr>
            <p:ph type="body" idx="1"/>
          </p:nvPr>
        </p:nvSpPr>
        <p:spPr>
          <a:xfrm>
            <a:off x="1043608" y="2132856"/>
            <a:ext cx="7772400" cy="3505200"/>
          </a:xfrm>
        </p:spPr>
        <p:txBody>
          <a:bodyPr/>
          <a:lstStyle/>
          <a:p>
            <a:r>
              <a:rPr lang="en-GB" sz="2400" dirty="0" smtClean="0"/>
              <a:t>In </a:t>
            </a:r>
            <a:r>
              <a:rPr lang="en-GB" sz="2400" dirty="0"/>
              <a:t>language tests that report results in terms of CEFR </a:t>
            </a:r>
            <a:r>
              <a:rPr lang="en-GB" sz="2400" dirty="0" smtClean="0"/>
              <a:t>levels, grading needs to be </a:t>
            </a:r>
            <a:r>
              <a:rPr lang="en-GB" sz="2400" i="1" dirty="0" smtClean="0"/>
              <a:t>criterion</a:t>
            </a:r>
            <a:r>
              <a:rPr lang="en-GB" sz="2400" dirty="0" smtClean="0"/>
              <a:t>-</a:t>
            </a:r>
            <a:r>
              <a:rPr lang="en-GB" sz="2400" i="1" dirty="0" smtClean="0"/>
              <a:t>referenced: </a:t>
            </a:r>
            <a:r>
              <a:rPr lang="en-GB" sz="2400" dirty="0" smtClean="0"/>
              <a:t>performance </a:t>
            </a:r>
            <a:r>
              <a:rPr lang="en-GB" sz="2400" dirty="0"/>
              <a:t>is evaluated with respect to some fixed, absolute criterion or standard. </a:t>
            </a:r>
            <a:endParaRPr lang="en-GB" sz="2400" dirty="0" smtClean="0"/>
          </a:p>
          <a:p>
            <a:r>
              <a:rPr lang="en-GB" sz="2400" dirty="0"/>
              <a:t>An exam may be designed to report over several CEFR levels, or just one. In the latter case, those test takers who achieve the level may be said to have ‘passed’, and the others to have ‘failed. </a:t>
            </a:r>
          </a:p>
          <a:p>
            <a:r>
              <a:rPr lang="en-GB" sz="2400" dirty="0"/>
              <a:t>Identifying the score which corresponds to achieving a certain level is called </a:t>
            </a:r>
            <a:r>
              <a:rPr lang="en-GB" sz="2400" i="1" dirty="0" smtClean="0"/>
              <a:t>standard setting</a:t>
            </a:r>
            <a:r>
              <a:rPr lang="en-GB" sz="2400" dirty="0" smtClean="0"/>
              <a:t>. </a:t>
            </a:r>
            <a:endParaRPr lang="en-GB" sz="2400" dirty="0"/>
          </a:p>
        </p:txBody>
      </p:sp>
    </p:spTree>
    <p:extLst>
      <p:ext uri="{BB962C8B-B14F-4D97-AF65-F5344CB8AC3E}">
        <p14:creationId xmlns:p14="http://schemas.microsoft.com/office/powerpoint/2010/main" val="1849574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1467036" y="1066800"/>
            <a:ext cx="6858000" cy="504056"/>
          </a:xfrm>
        </p:spPr>
        <p:txBody>
          <a:bodyPr/>
          <a:lstStyle/>
          <a:p>
            <a:pPr>
              <a:defRPr/>
            </a:pPr>
            <a:r>
              <a:rPr lang="nl-NL" sz="3600" b="1" dirty="0" smtClean="0">
                <a:latin typeface="+mn-lt"/>
              </a:rPr>
              <a:t>The </a:t>
            </a:r>
            <a:r>
              <a:rPr lang="nl-NL" sz="3600" b="1" dirty="0" err="1" smtClean="0">
                <a:latin typeface="+mn-lt"/>
              </a:rPr>
              <a:t>Process</a:t>
            </a:r>
            <a:endParaRPr lang="en-US" sz="3600" b="1" dirty="0"/>
          </a:p>
        </p:txBody>
      </p:sp>
      <p:sp>
        <p:nvSpPr>
          <p:cNvPr id="4099" name="Rectangle 3"/>
          <p:cNvSpPr>
            <a:spLocks noGrp="1" noChangeArrowheads="1"/>
          </p:cNvSpPr>
          <p:nvPr>
            <p:ph type="body" idx="1"/>
          </p:nvPr>
        </p:nvSpPr>
        <p:spPr>
          <a:xfrm>
            <a:off x="1054885" y="2330035"/>
            <a:ext cx="7772400" cy="3505200"/>
          </a:xfrm>
        </p:spPr>
        <p:txBody>
          <a:bodyPr/>
          <a:lstStyle/>
          <a:p>
            <a:pPr marL="0" indent="-400050" eaLnBrk="1" hangingPunct="1">
              <a:lnSpc>
                <a:spcPct val="90000"/>
              </a:lnSpc>
              <a:buFontTx/>
              <a:buNone/>
            </a:pPr>
            <a:endParaRPr lang="en-GB" sz="2400" dirty="0" smtClean="0"/>
          </a:p>
          <a:p>
            <a:pPr marL="0" indent="-400050" eaLnBrk="1" hangingPunct="1">
              <a:lnSpc>
                <a:spcPct val="90000"/>
              </a:lnSpc>
              <a:buFontTx/>
              <a:buNone/>
            </a:pPr>
            <a:r>
              <a:rPr lang="en-GB" sz="2400" dirty="0" smtClean="0"/>
              <a:t>The three steps at this stage are represented below: </a:t>
            </a:r>
            <a:endParaRPr lang="en-US" dirty="0" smtClean="0"/>
          </a:p>
        </p:txBody>
      </p:sp>
      <p:graphicFrame>
        <p:nvGraphicFramePr>
          <p:cNvPr id="2" name="Tabel 1"/>
          <p:cNvGraphicFramePr>
            <a:graphicFrameLocks noGrp="1"/>
          </p:cNvGraphicFramePr>
          <p:nvPr/>
        </p:nvGraphicFramePr>
        <p:xfrm>
          <a:off x="2312670" y="4046220"/>
          <a:ext cx="5280660" cy="137160"/>
        </p:xfrm>
        <a:graphic>
          <a:graphicData uri="http://schemas.openxmlformats.org/drawingml/2006/table">
            <a:tbl>
              <a:tblPr>
                <a:tableStyleId>{5C22544A-7EE6-4342-B048-85BDC9FD1C3A}</a:tableStyleId>
              </a:tblPr>
              <a:tblGrid>
                <a:gridCol w="5280660"/>
              </a:tblGrid>
              <a:tr h="0">
                <a:tc>
                  <a:txBody>
                    <a:bodyPr/>
                    <a:lstStyle/>
                    <a:p>
                      <a:pPr algn="l">
                        <a:spcAft>
                          <a:spcPts val="1100"/>
                        </a:spcAft>
                      </a:pPr>
                      <a:endParaRPr lang="en-GB" sz="900" dirty="0">
                        <a:solidFill>
                          <a:srgbClr val="221E1F"/>
                        </a:solidFill>
                        <a:effectLst/>
                        <a:latin typeface="Myriad Pro Light"/>
                        <a:ea typeface="Times New Roman"/>
                        <a:cs typeface="Myriad Pro Cond"/>
                      </a:endParaRPr>
                    </a:p>
                  </a:txBody>
                  <a:tcPr marL="0" marR="0" marT="0" marB="0"/>
                </a:tc>
              </a:tr>
            </a:tbl>
          </a:graphicData>
        </a:graphic>
      </p:graphicFrame>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3501008"/>
            <a:ext cx="7704856" cy="14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4276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609600" y="1066800"/>
            <a:ext cx="8229600" cy="1143000"/>
          </a:xfrm>
        </p:spPr>
        <p:txBody>
          <a:bodyPr/>
          <a:lstStyle/>
          <a:p>
            <a:pPr eaLnBrk="1" hangingPunct="1"/>
            <a:r>
              <a:rPr lang="nl-NL" sz="3600" b="1" dirty="0" err="1"/>
              <a:t>M</a:t>
            </a:r>
            <a:r>
              <a:rPr lang="nl-NL" sz="3600" b="1" dirty="0" err="1" smtClean="0"/>
              <a:t>arking</a:t>
            </a:r>
            <a:endParaRPr lang="en-US" sz="3600" b="1" dirty="0" smtClean="0"/>
          </a:p>
        </p:txBody>
      </p:sp>
      <p:sp>
        <p:nvSpPr>
          <p:cNvPr id="4099" name="Rectangle 3"/>
          <p:cNvSpPr>
            <a:spLocks noGrp="1" noChangeArrowheads="1"/>
          </p:cNvSpPr>
          <p:nvPr>
            <p:ph type="body" idx="1"/>
          </p:nvPr>
        </p:nvSpPr>
        <p:spPr>
          <a:xfrm>
            <a:off x="1043608" y="2204864"/>
            <a:ext cx="7772400" cy="3505200"/>
          </a:xfrm>
        </p:spPr>
        <p:txBody>
          <a:bodyPr/>
          <a:lstStyle/>
          <a:p>
            <a:r>
              <a:rPr lang="en-GB" sz="2400" dirty="0"/>
              <a:t>While the expression </a:t>
            </a:r>
            <a:r>
              <a:rPr lang="en-GB" sz="2400" i="1" dirty="0"/>
              <a:t>marking </a:t>
            </a:r>
            <a:r>
              <a:rPr lang="en-GB" sz="2400" dirty="0"/>
              <a:t>covers all activities by which marks are assigned to test </a:t>
            </a:r>
            <a:r>
              <a:rPr lang="en-GB" sz="2400" dirty="0" smtClean="0"/>
              <a:t>responses, </a:t>
            </a:r>
            <a:r>
              <a:rPr lang="en-GB" sz="2400" dirty="0"/>
              <a:t>a distinction is often made between the </a:t>
            </a:r>
            <a:r>
              <a:rPr lang="en-GB" sz="2400" i="1" dirty="0"/>
              <a:t>marker</a:t>
            </a:r>
            <a:r>
              <a:rPr lang="en-GB" sz="2400" dirty="0"/>
              <a:t>, indicating a less skilled role, and the </a:t>
            </a:r>
            <a:r>
              <a:rPr lang="en-GB" sz="2400" i="1" dirty="0" err="1"/>
              <a:t>rater</a:t>
            </a:r>
            <a:r>
              <a:rPr lang="en-GB" sz="2400" dirty="0"/>
              <a:t>, which is a role requiring professional training. </a:t>
            </a:r>
            <a:endParaRPr lang="en-GB" sz="2400" dirty="0" smtClean="0"/>
          </a:p>
          <a:p>
            <a:r>
              <a:rPr lang="en-GB" sz="2400" dirty="0" smtClean="0"/>
              <a:t>We also distinguish </a:t>
            </a:r>
            <a:r>
              <a:rPr lang="en-GB" sz="2400" i="1" dirty="0" smtClean="0"/>
              <a:t>clerical </a:t>
            </a:r>
            <a:r>
              <a:rPr lang="en-GB" sz="2400" dirty="0"/>
              <a:t>(i.e. human) and </a:t>
            </a:r>
            <a:r>
              <a:rPr lang="en-GB" sz="2400" i="1" dirty="0"/>
              <a:t>machine</a:t>
            </a:r>
            <a:r>
              <a:rPr lang="en-GB" sz="2400" dirty="0"/>
              <a:t> marking. </a:t>
            </a:r>
          </a:p>
        </p:txBody>
      </p:sp>
    </p:spTree>
    <p:extLst>
      <p:ext uri="{BB962C8B-B14F-4D97-AF65-F5344CB8AC3E}">
        <p14:creationId xmlns:p14="http://schemas.microsoft.com/office/powerpoint/2010/main" val="4186775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533400" y="914400"/>
            <a:ext cx="8229600" cy="1143000"/>
          </a:xfrm>
        </p:spPr>
        <p:txBody>
          <a:bodyPr/>
          <a:lstStyle/>
          <a:p>
            <a:pPr eaLnBrk="1" hangingPunct="1"/>
            <a:r>
              <a:rPr lang="nl-NL" sz="3600" b="1" dirty="0" smtClean="0"/>
              <a:t>Rating</a:t>
            </a:r>
            <a:endParaRPr lang="en-US" sz="3600" b="1" dirty="0" smtClean="0"/>
          </a:p>
        </p:txBody>
      </p:sp>
      <p:sp>
        <p:nvSpPr>
          <p:cNvPr id="4099" name="Rectangle 3"/>
          <p:cNvSpPr>
            <a:spLocks noGrp="1" noChangeArrowheads="1"/>
          </p:cNvSpPr>
          <p:nvPr>
            <p:ph type="body" idx="1"/>
          </p:nvPr>
        </p:nvSpPr>
        <p:spPr>
          <a:xfrm>
            <a:off x="1066800" y="2057400"/>
            <a:ext cx="7772400" cy="3505200"/>
          </a:xfrm>
        </p:spPr>
        <p:txBody>
          <a:bodyPr/>
          <a:lstStyle/>
          <a:p>
            <a:r>
              <a:rPr lang="en-GB" sz="2400" dirty="0" smtClean="0"/>
              <a:t>This is marking </a:t>
            </a:r>
            <a:r>
              <a:rPr lang="en-GB" sz="2400" dirty="0"/>
              <a:t>where the exercise of trained judgement is necessary, to a much greater degree than in clerical marking. </a:t>
            </a:r>
            <a:endParaRPr lang="en-GB" sz="2400" dirty="0" smtClean="0"/>
          </a:p>
          <a:p>
            <a:r>
              <a:rPr lang="en-GB" sz="2400" dirty="0" smtClean="0"/>
              <a:t>When </a:t>
            </a:r>
            <a:r>
              <a:rPr lang="en-GB" sz="2400" dirty="0"/>
              <a:t>judgement is used, a single ‘correct answer’ cannot be clearly prescribed by the exam provider before rating. </a:t>
            </a:r>
            <a:r>
              <a:rPr lang="en-GB" sz="2400" dirty="0" smtClean="0"/>
              <a:t>For </a:t>
            </a:r>
            <a:r>
              <a:rPr lang="en-GB" sz="2400" dirty="0"/>
              <a:t>this reason, there is more scope for disagreement between judgements than in other kinds of marking, and thus a greater danger of inconsistency, between </a:t>
            </a:r>
            <a:r>
              <a:rPr lang="en-GB" sz="2400" dirty="0" err="1"/>
              <a:t>raters</a:t>
            </a:r>
            <a:r>
              <a:rPr lang="en-GB" sz="2400" dirty="0"/>
              <a:t>, or in the work of an individual </a:t>
            </a:r>
            <a:r>
              <a:rPr lang="en-GB" sz="2400" dirty="0" err="1"/>
              <a:t>rater</a:t>
            </a:r>
            <a:r>
              <a:rPr lang="en-GB" sz="2400" dirty="0" smtClean="0"/>
              <a:t>. </a:t>
            </a:r>
            <a:endParaRPr lang="en-GB" sz="2400" dirty="0"/>
          </a:p>
        </p:txBody>
      </p:sp>
    </p:spTree>
    <p:extLst>
      <p:ext uri="{BB962C8B-B14F-4D97-AF65-F5344CB8AC3E}">
        <p14:creationId xmlns:p14="http://schemas.microsoft.com/office/powerpoint/2010/main" val="3312719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762000" y="1143000"/>
            <a:ext cx="8229600" cy="1143000"/>
          </a:xfrm>
        </p:spPr>
        <p:txBody>
          <a:bodyPr/>
          <a:lstStyle/>
          <a:p>
            <a:pPr eaLnBrk="1" hangingPunct="1"/>
            <a:r>
              <a:rPr lang="nl-NL" sz="3600" b="1" dirty="0" smtClean="0"/>
              <a:t>Rating </a:t>
            </a:r>
            <a:r>
              <a:rPr lang="nl-NL" sz="3600" b="1" dirty="0" err="1" smtClean="0"/>
              <a:t>Scales</a:t>
            </a:r>
            <a:endParaRPr lang="en-US" sz="3600" b="1" dirty="0" smtClean="0"/>
          </a:p>
        </p:txBody>
      </p:sp>
      <p:sp>
        <p:nvSpPr>
          <p:cNvPr id="4099" name="Rectangle 3"/>
          <p:cNvSpPr>
            <a:spLocks noGrp="1" noChangeArrowheads="1"/>
          </p:cNvSpPr>
          <p:nvPr>
            <p:ph type="body" idx="1"/>
          </p:nvPr>
        </p:nvSpPr>
        <p:spPr>
          <a:xfrm>
            <a:off x="1043608" y="2204864"/>
            <a:ext cx="7772400" cy="3505200"/>
          </a:xfrm>
        </p:spPr>
        <p:txBody>
          <a:bodyPr/>
          <a:lstStyle/>
          <a:p>
            <a:r>
              <a:rPr lang="en-GB" sz="2400" dirty="0" smtClean="0"/>
              <a:t>This </a:t>
            </a:r>
            <a:r>
              <a:rPr lang="en-GB" sz="2400" dirty="0"/>
              <a:t>is a set of descriptors which describe performances at different levels, showing which mark or grade each performance level should receive. </a:t>
            </a:r>
          </a:p>
          <a:p>
            <a:r>
              <a:rPr lang="en-GB" sz="2400" dirty="0"/>
              <a:t>Rating scales reduce the variation inherent in the subjectivity of human judgements.  </a:t>
            </a:r>
          </a:p>
          <a:p>
            <a:pPr marL="0" indent="-400050" eaLnBrk="1" hangingPunct="1">
              <a:lnSpc>
                <a:spcPct val="90000"/>
              </a:lnSpc>
              <a:buFontTx/>
              <a:buNone/>
            </a:pPr>
            <a:endParaRPr lang="en-US" dirty="0" smtClean="0"/>
          </a:p>
        </p:txBody>
      </p:sp>
    </p:spTree>
    <p:extLst>
      <p:ext uri="{BB962C8B-B14F-4D97-AF65-F5344CB8AC3E}">
        <p14:creationId xmlns:p14="http://schemas.microsoft.com/office/powerpoint/2010/main" val="3547402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1066800" y="838200"/>
            <a:ext cx="8229600" cy="1143000"/>
          </a:xfrm>
        </p:spPr>
        <p:txBody>
          <a:bodyPr/>
          <a:lstStyle/>
          <a:p>
            <a:pPr eaLnBrk="1" hangingPunct="1"/>
            <a:r>
              <a:rPr lang="nl-NL" sz="3600" b="1" dirty="0" smtClean="0"/>
              <a:t>Types of Rating </a:t>
            </a:r>
            <a:r>
              <a:rPr lang="nl-NL" sz="3600" b="1" dirty="0" err="1" smtClean="0"/>
              <a:t>Scales</a:t>
            </a:r>
            <a:r>
              <a:rPr lang="nl-NL" sz="3600" b="1" dirty="0" smtClean="0"/>
              <a:t> (1)</a:t>
            </a:r>
            <a:endParaRPr lang="en-US" sz="3600" b="1" dirty="0" smtClean="0"/>
          </a:p>
        </p:txBody>
      </p:sp>
      <p:sp>
        <p:nvSpPr>
          <p:cNvPr id="4099" name="Rectangle 3"/>
          <p:cNvSpPr>
            <a:spLocks noGrp="1" noChangeArrowheads="1"/>
          </p:cNvSpPr>
          <p:nvPr>
            <p:ph type="body" idx="1"/>
          </p:nvPr>
        </p:nvSpPr>
        <p:spPr>
          <a:xfrm>
            <a:off x="1043608" y="2204864"/>
            <a:ext cx="7772400" cy="3505200"/>
          </a:xfrm>
        </p:spPr>
        <p:txBody>
          <a:bodyPr/>
          <a:lstStyle/>
          <a:p>
            <a:pPr eaLnBrk="1" hangingPunct="1">
              <a:lnSpc>
                <a:spcPct val="90000"/>
              </a:lnSpc>
            </a:pPr>
            <a:r>
              <a:rPr lang="en-GB" sz="2400" b="1" dirty="0"/>
              <a:t>Holistic or analytic </a:t>
            </a:r>
            <a:r>
              <a:rPr lang="en-GB" sz="2400" b="1" dirty="0" smtClean="0"/>
              <a:t>scales: </a:t>
            </a:r>
            <a:r>
              <a:rPr lang="en-GB" sz="2400" dirty="0" smtClean="0"/>
              <a:t> a single </a:t>
            </a:r>
            <a:r>
              <a:rPr lang="en-GB" sz="2400" dirty="0"/>
              <a:t>mark for a </a:t>
            </a:r>
            <a:r>
              <a:rPr lang="en-GB" sz="2400" dirty="0" smtClean="0"/>
              <a:t>performance </a:t>
            </a:r>
            <a:r>
              <a:rPr lang="en-GB" sz="2400" dirty="0"/>
              <a:t>can be given using a single scale describing each level of </a:t>
            </a:r>
            <a:r>
              <a:rPr lang="en-GB" sz="2400" dirty="0" smtClean="0"/>
              <a:t>performance.</a:t>
            </a:r>
          </a:p>
          <a:p>
            <a:pPr eaLnBrk="1" hangingPunct="1">
              <a:lnSpc>
                <a:spcPct val="90000"/>
              </a:lnSpc>
            </a:pPr>
            <a:r>
              <a:rPr lang="en-GB" sz="2400" b="1" dirty="0"/>
              <a:t>Relative or absolute scales</a:t>
            </a:r>
            <a:r>
              <a:rPr lang="en-GB" sz="2400" dirty="0"/>
              <a:t>: </a:t>
            </a:r>
            <a:r>
              <a:rPr lang="en-GB" sz="2400" dirty="0" smtClean="0"/>
              <a:t>scales </a:t>
            </a:r>
            <a:r>
              <a:rPr lang="en-GB" sz="2400" dirty="0"/>
              <a:t>may be worded in relative, evaluative terms (e.g. ‘poor’, ‘adequate’, ‘good’), or may aim to define performance levels in positive, definite </a:t>
            </a:r>
            <a:r>
              <a:rPr lang="en-GB" sz="2400" dirty="0" smtClean="0"/>
              <a:t>terms.</a:t>
            </a:r>
          </a:p>
          <a:p>
            <a:pPr eaLnBrk="1" hangingPunct="1">
              <a:lnSpc>
                <a:spcPct val="90000"/>
              </a:lnSpc>
            </a:pPr>
            <a:r>
              <a:rPr lang="en-GB" sz="2400" b="1" dirty="0"/>
              <a:t>C</a:t>
            </a:r>
            <a:r>
              <a:rPr lang="en-GB" sz="2400" b="1" dirty="0" smtClean="0"/>
              <a:t>hecklists</a:t>
            </a:r>
            <a:r>
              <a:rPr lang="en-GB" sz="2400" b="1" dirty="0"/>
              <a:t>: </a:t>
            </a:r>
            <a:r>
              <a:rPr lang="en-GB" sz="2400" dirty="0" smtClean="0"/>
              <a:t>marks </a:t>
            </a:r>
            <a:r>
              <a:rPr lang="en-GB" sz="2400" dirty="0"/>
              <a:t>based on a list of yes/no judgements as to whether a performance fulfils specific requirements or </a:t>
            </a:r>
            <a:r>
              <a:rPr lang="en-GB" sz="2400" dirty="0" smtClean="0"/>
              <a:t>not.</a:t>
            </a:r>
            <a:endParaRPr lang="en-US" sz="2400" dirty="0"/>
          </a:p>
        </p:txBody>
      </p:sp>
    </p:spTree>
    <p:extLst>
      <p:ext uri="{BB962C8B-B14F-4D97-AF65-F5344CB8AC3E}">
        <p14:creationId xmlns:p14="http://schemas.microsoft.com/office/powerpoint/2010/main" val="700722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a:xfrm>
            <a:off x="838200" y="914400"/>
            <a:ext cx="8229600" cy="1143000"/>
          </a:xfrm>
        </p:spPr>
        <p:txBody>
          <a:bodyPr/>
          <a:lstStyle/>
          <a:p>
            <a:pPr eaLnBrk="1" hangingPunct="1"/>
            <a:r>
              <a:rPr lang="nl-NL" sz="3600" b="1" dirty="0"/>
              <a:t>Types of Rating </a:t>
            </a:r>
            <a:r>
              <a:rPr lang="nl-NL" sz="3600" b="1" dirty="0" err="1"/>
              <a:t>Scales</a:t>
            </a:r>
            <a:r>
              <a:rPr lang="nl-NL" sz="3600" b="1" dirty="0"/>
              <a:t> </a:t>
            </a:r>
            <a:r>
              <a:rPr lang="nl-NL" sz="3600" b="1" dirty="0" smtClean="0"/>
              <a:t>(2)</a:t>
            </a:r>
            <a:endParaRPr lang="en-US" sz="3600" b="1" dirty="0" smtClean="0"/>
          </a:p>
        </p:txBody>
      </p:sp>
      <p:sp>
        <p:nvSpPr>
          <p:cNvPr id="4099" name="Rectangle 3"/>
          <p:cNvSpPr>
            <a:spLocks noGrp="1" noChangeArrowheads="1"/>
          </p:cNvSpPr>
          <p:nvPr>
            <p:ph type="body" idx="1"/>
          </p:nvPr>
        </p:nvSpPr>
        <p:spPr>
          <a:xfrm>
            <a:off x="1043608" y="2132856"/>
            <a:ext cx="7772400" cy="3505200"/>
          </a:xfrm>
        </p:spPr>
        <p:txBody>
          <a:bodyPr/>
          <a:lstStyle/>
          <a:p>
            <a:pPr lvl="0"/>
            <a:r>
              <a:rPr lang="en-GB" sz="2400" b="1" dirty="0"/>
              <a:t>Generic </a:t>
            </a:r>
            <a:r>
              <a:rPr lang="en-GB" sz="2400" b="1" dirty="0" smtClean="0"/>
              <a:t>vs. task-specific </a:t>
            </a:r>
            <a:r>
              <a:rPr lang="en-GB" sz="2400" b="1" dirty="0"/>
              <a:t>scales: </a:t>
            </a:r>
            <a:r>
              <a:rPr lang="en-GB" sz="2400" dirty="0"/>
              <a:t>An exam may use a generic scale or set of scales for all tasks, or provide rating criteria which are specific to each task. A combination of both is </a:t>
            </a:r>
            <a:r>
              <a:rPr lang="en-GB" sz="2400" dirty="0" smtClean="0"/>
              <a:t>also possible. </a:t>
            </a:r>
            <a:endParaRPr lang="en-GB" sz="2400" dirty="0"/>
          </a:p>
          <a:p>
            <a:pPr lvl="0"/>
            <a:r>
              <a:rPr lang="en-GB" sz="2400" b="1" dirty="0"/>
              <a:t>Comparative </a:t>
            </a:r>
            <a:r>
              <a:rPr lang="en-GB" sz="2400" b="1" dirty="0" smtClean="0"/>
              <a:t>vs. </a:t>
            </a:r>
            <a:r>
              <a:rPr lang="en-GB" sz="2400" b="1" dirty="0"/>
              <a:t>absolute judgement:</a:t>
            </a:r>
            <a:r>
              <a:rPr lang="en-GB" sz="2400" dirty="0"/>
              <a:t> It is possible to define a scale through exemplar </a:t>
            </a:r>
            <a:r>
              <a:rPr lang="en-GB" sz="2400" dirty="0" smtClean="0"/>
              <a:t>performances; the </a:t>
            </a:r>
            <a:r>
              <a:rPr lang="en-GB" sz="2400" dirty="0" err="1"/>
              <a:t>rater’s</a:t>
            </a:r>
            <a:r>
              <a:rPr lang="en-GB" sz="2400" dirty="0"/>
              <a:t> task is </a:t>
            </a:r>
            <a:r>
              <a:rPr lang="en-GB" sz="2400" dirty="0" smtClean="0"/>
              <a:t>to </a:t>
            </a:r>
            <a:r>
              <a:rPr lang="en-GB" sz="2400" dirty="0"/>
              <a:t>say whether </a:t>
            </a:r>
            <a:r>
              <a:rPr lang="en-GB" sz="2400" dirty="0" smtClean="0"/>
              <a:t>a performance is </a:t>
            </a:r>
            <a:r>
              <a:rPr lang="en-GB" sz="2400" dirty="0"/>
              <a:t>lower, higher or the same in relation to one or more exemplars. A mark is thus a ranking on a </a:t>
            </a:r>
            <a:r>
              <a:rPr lang="en-GB" sz="2400" dirty="0" smtClean="0"/>
              <a:t>scale, </a:t>
            </a:r>
            <a:r>
              <a:rPr lang="en-GB" sz="2400" dirty="0"/>
              <a:t>e.g. in terms of CEFR </a:t>
            </a:r>
            <a:r>
              <a:rPr lang="en-GB" sz="2400" dirty="0" smtClean="0"/>
              <a:t>levels.</a:t>
            </a:r>
            <a:r>
              <a:rPr lang="en-GB" sz="2400" b="1" dirty="0" smtClean="0"/>
              <a:t> </a:t>
            </a:r>
            <a:endParaRPr lang="en-GB" sz="2400" dirty="0"/>
          </a:p>
        </p:txBody>
      </p:sp>
    </p:spTree>
    <p:extLst>
      <p:ext uri="{BB962C8B-B14F-4D97-AF65-F5344CB8AC3E}">
        <p14:creationId xmlns:p14="http://schemas.microsoft.com/office/powerpoint/2010/main" val="1980389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Rating </a:t>
            </a:r>
            <a:r>
              <a:rPr lang="nl-NL" sz="3600" b="1" dirty="0" err="1" smtClean="0"/>
              <a:t>Process</a:t>
            </a:r>
            <a:endParaRPr lang="en-GB" sz="3600" dirty="0"/>
          </a:p>
        </p:txBody>
      </p:sp>
      <p:sp>
        <p:nvSpPr>
          <p:cNvPr id="3" name="Tijdelijke aanduiding voor inhoud 2"/>
          <p:cNvSpPr>
            <a:spLocks noGrp="1"/>
          </p:cNvSpPr>
          <p:nvPr>
            <p:ph idx="1"/>
          </p:nvPr>
        </p:nvSpPr>
        <p:spPr>
          <a:xfrm>
            <a:off x="1043608" y="2132856"/>
            <a:ext cx="7772400" cy="3505200"/>
          </a:xfrm>
        </p:spPr>
        <p:txBody>
          <a:bodyPr/>
          <a:lstStyle/>
          <a:p>
            <a:r>
              <a:rPr lang="en-GB" sz="2400" dirty="0" err="1" smtClean="0"/>
              <a:t>Raters</a:t>
            </a:r>
            <a:r>
              <a:rPr lang="en-GB" sz="2400" dirty="0" smtClean="0"/>
              <a:t> </a:t>
            </a:r>
            <a:r>
              <a:rPr lang="en-GB" sz="2400" dirty="0"/>
              <a:t>must have a shared understanding of the standard. The basis of this shared understanding is shared examples of performance. </a:t>
            </a:r>
          </a:p>
          <a:p>
            <a:r>
              <a:rPr lang="en-GB" sz="2400" dirty="0"/>
              <a:t>For small-scale exams a group of </a:t>
            </a:r>
            <a:r>
              <a:rPr lang="en-GB" sz="2400" dirty="0" err="1"/>
              <a:t>raters</a:t>
            </a:r>
            <a:r>
              <a:rPr lang="en-GB" sz="2400" dirty="0"/>
              <a:t> may arrive at a shared understanding through free and equal discussion</a:t>
            </a:r>
            <a:r>
              <a:rPr lang="en-GB" sz="2400" dirty="0" smtClean="0"/>
              <a:t>.</a:t>
            </a:r>
          </a:p>
          <a:p>
            <a:r>
              <a:rPr lang="en-GB" sz="2400" dirty="0" smtClean="0"/>
              <a:t>For </a:t>
            </a:r>
            <a:r>
              <a:rPr lang="en-GB" sz="2400" dirty="0"/>
              <a:t>large-scale exams the standard must be stable and meaningful: experienced examiners with authority to communicate the standard to </a:t>
            </a:r>
            <a:r>
              <a:rPr lang="en-GB" sz="2400" dirty="0" smtClean="0"/>
              <a:t>newcomers</a:t>
            </a:r>
            <a:r>
              <a:rPr lang="en-GB" sz="2400" dirty="0"/>
              <a:t>. </a:t>
            </a:r>
          </a:p>
          <a:p>
            <a:endParaRPr lang="en-GB" dirty="0"/>
          </a:p>
        </p:txBody>
      </p:sp>
    </p:spTree>
    <p:extLst>
      <p:ext uri="{BB962C8B-B14F-4D97-AF65-F5344CB8AC3E}">
        <p14:creationId xmlns:p14="http://schemas.microsoft.com/office/powerpoint/2010/main" val="311783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err="1" smtClean="0"/>
              <a:t>Rater</a:t>
            </a:r>
            <a:r>
              <a:rPr lang="nl-NL" sz="3600" b="1" dirty="0" smtClean="0"/>
              <a:t> Training</a:t>
            </a:r>
            <a:endParaRPr lang="en-GB" sz="3600" dirty="0"/>
          </a:p>
        </p:txBody>
      </p:sp>
      <p:sp>
        <p:nvSpPr>
          <p:cNvPr id="3" name="Tijdelijke aanduiding voor inhoud 2"/>
          <p:cNvSpPr>
            <a:spLocks noGrp="1"/>
          </p:cNvSpPr>
          <p:nvPr>
            <p:ph idx="1"/>
          </p:nvPr>
        </p:nvSpPr>
        <p:spPr>
          <a:xfrm>
            <a:off x="1017942" y="2060848"/>
            <a:ext cx="8100392" cy="3505200"/>
          </a:xfrm>
        </p:spPr>
        <p:txBody>
          <a:bodyPr/>
          <a:lstStyle/>
          <a:p>
            <a:pPr marL="0" indent="0">
              <a:buNone/>
            </a:pPr>
            <a:r>
              <a:rPr lang="en-GB" sz="2400" dirty="0" smtClean="0"/>
              <a:t>Training </a:t>
            </a:r>
            <a:r>
              <a:rPr lang="en-GB" sz="2400" dirty="0"/>
              <a:t>should </a:t>
            </a:r>
            <a:r>
              <a:rPr lang="en-GB" sz="2400" dirty="0" smtClean="0"/>
              <a:t>proceed </a:t>
            </a:r>
            <a:r>
              <a:rPr lang="en-GB" sz="2400" dirty="0"/>
              <a:t>through a series of steps from more open discussion towards independent rating, where the samples used relate to the exam being marked: </a:t>
            </a:r>
          </a:p>
          <a:p>
            <a:pPr lvl="1"/>
            <a:r>
              <a:rPr lang="en-GB" sz="2000" dirty="0"/>
              <a:t>guided discussion of a sample, through which markers come to understand the level </a:t>
            </a:r>
          </a:p>
          <a:p>
            <a:pPr lvl="1"/>
            <a:r>
              <a:rPr lang="en-GB" sz="2000" dirty="0"/>
              <a:t>independent marking of a sample followed by comparison with the pre-assigned mark and full discussion of reasons for discrepancies </a:t>
            </a:r>
          </a:p>
          <a:p>
            <a:pPr lvl="1"/>
            <a:r>
              <a:rPr lang="en-GB" sz="2000" dirty="0"/>
              <a:t>independent marking of several samples to show how close markers are to the pre-assigned marks. </a:t>
            </a:r>
          </a:p>
        </p:txBody>
      </p:sp>
    </p:spTree>
    <p:extLst>
      <p:ext uri="{BB962C8B-B14F-4D97-AF65-F5344CB8AC3E}">
        <p14:creationId xmlns:p14="http://schemas.microsoft.com/office/powerpoint/2010/main" val="252993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emplate-relang">
  <a:themeElements>
    <a:clrScheme name="chris">
      <a:dk1>
        <a:sysClr val="windowText" lastClr="000000"/>
      </a:dk1>
      <a:lt1>
        <a:sysClr val="window" lastClr="FFFFFF"/>
      </a:lt1>
      <a:dk2>
        <a:srgbClr val="92D050"/>
      </a:dk2>
      <a:lt2>
        <a:srgbClr val="F4E7ED"/>
      </a:lt2>
      <a:accent1>
        <a:srgbClr val="E36305"/>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PPT-template-relang</Template>
  <TotalTime>49</TotalTime>
  <Words>627</Words>
  <Application>Microsoft Office PowerPoint</Application>
  <PresentationFormat>Diavoorstelling (4:3)</PresentationFormat>
  <Paragraphs>44</Paragraphs>
  <Slides>10</Slides>
  <Notes>9</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PPT-template-relang</vt:lpstr>
      <vt:lpstr>RELANG Relating language examinations to the common European reference levels of language proficiency: promoting quality assurance in education and facilitating mobility</vt:lpstr>
      <vt:lpstr>The Process</vt:lpstr>
      <vt:lpstr>Marking</vt:lpstr>
      <vt:lpstr>Rating</vt:lpstr>
      <vt:lpstr>Rating Scales</vt:lpstr>
      <vt:lpstr>Types of Rating Scales (1)</vt:lpstr>
      <vt:lpstr>Types of Rating Scales (2)</vt:lpstr>
      <vt:lpstr>Rating Process</vt:lpstr>
      <vt:lpstr>Rater Training</vt:lpstr>
      <vt:lpstr>Grading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Niamh Martin</dc:creator>
  <cp:lastModifiedBy>Jose</cp:lastModifiedBy>
  <cp:revision>15</cp:revision>
  <cp:lastPrinted>2012-09-20T10:53:19Z</cp:lastPrinted>
  <dcterms:created xsi:type="dcterms:W3CDTF">2013-09-12T14:01:04Z</dcterms:created>
  <dcterms:modified xsi:type="dcterms:W3CDTF">2017-01-24T11:24:29Z</dcterms:modified>
</cp:coreProperties>
</file>