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</p:sldIdLst>
  <p:sldSz cx="9144000" cy="6858000" type="screen4x3"/>
  <p:notesSz cx="6797675" cy="9931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47" autoAdjust="0"/>
    <p:restoredTop sz="94632" autoAdjust="0"/>
  </p:normalViewPr>
  <p:slideViewPr>
    <p:cSldViewPr>
      <p:cViewPr>
        <p:scale>
          <a:sx n="100" d="100"/>
          <a:sy n="100" d="100"/>
        </p:scale>
        <p:origin x="-787" y="1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185F-3B3D-4BC8-9A2A-C79CDAAA9113}" type="datetimeFigureOut">
              <a:rPr lang="en-GB" smtClean="0"/>
              <a:pPr/>
              <a:t>24/01/2017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84A6A-5CEE-4F3F-83A9-5EC764E3E41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166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BC0058-3E49-43CD-8E94-3566594B0A43}" type="datetimeFigureOut">
              <a:rPr lang="en-GB" smtClean="0"/>
              <a:pPr/>
              <a:t>24/01/2017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7415"/>
            <a:ext cx="543814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09B01-9836-40C2-9318-7E253FBFB375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909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35647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09B01-9836-40C2-9318-7E253FBFB37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499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31913" y="6308725"/>
            <a:ext cx="2895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94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31913" y="6308725"/>
            <a:ext cx="2895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908721"/>
            <a:ext cx="8291512" cy="792087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291264" cy="410445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31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95288" y="1196975"/>
            <a:ext cx="829151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2133600"/>
            <a:ext cx="8291512" cy="399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820F9F-4A78-4794-BA0A-638F9F166864}" type="datetimeFigureOut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55646F-B914-4171-99C3-A02015CBB21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47664" y="188640"/>
            <a:ext cx="7200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dirty="0">
              <a:solidFill>
                <a:srgbClr val="0070C0"/>
              </a:solidFill>
            </a:endParaRPr>
          </a:p>
        </p:txBody>
      </p:sp>
      <p:pic>
        <p:nvPicPr>
          <p:cNvPr id="10" name="Picture 9" descr="relang-log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188640"/>
            <a:ext cx="1806200" cy="50405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95536" y="6231988"/>
            <a:ext cx="7200800" cy="27167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ts val="1500"/>
              </a:lnSpc>
            </a:pPr>
            <a:endParaRPr lang="en-US" sz="1200" dirty="0">
              <a:solidFill>
                <a:srgbClr val="00206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23528" y="1700808"/>
            <a:ext cx="8424936" cy="156966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de-DE" sz="4000" b="1" dirty="0" smtClean="0">
                <a:latin typeface="Arial Narrow Bold" charset="0"/>
              </a:rPr>
              <a:t> </a:t>
            </a:r>
          </a:p>
          <a:p>
            <a:pPr>
              <a:buFontTx/>
              <a:buNone/>
              <a:defRPr/>
            </a:pPr>
            <a:endParaRPr lang="de-DE" sz="2800" dirty="0" smtClean="0">
              <a:latin typeface="Arial Narrow Bold" charset="0"/>
            </a:endParaRPr>
          </a:p>
          <a:p>
            <a:pPr>
              <a:buFontTx/>
              <a:buNone/>
              <a:defRPr/>
            </a:pPr>
            <a:endParaRPr lang="en-GB" sz="2800" dirty="0" smtClean="0">
              <a:latin typeface="Arial Narrow Bold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0240" y="609600"/>
            <a:ext cx="8291512" cy="792087"/>
          </a:xfrm>
        </p:spPr>
        <p:txBody>
          <a:bodyPr/>
          <a:lstStyle/>
          <a:p>
            <a:r>
              <a:rPr lang="en-IE" sz="3200" b="1" dirty="0" smtClean="0">
                <a:solidFill>
                  <a:schemeClr val="bg2">
                    <a:lumMod val="50000"/>
                  </a:schemeClr>
                </a:solidFill>
              </a:rPr>
              <a:t>RELANG</a:t>
            </a:r>
            <a:r>
              <a:rPr lang="en-IE" sz="3200" b="1" dirty="0" smtClean="0"/>
              <a:t/>
            </a:r>
            <a:br>
              <a:rPr lang="en-IE" sz="3200" b="1" dirty="0" smtClean="0"/>
            </a:br>
            <a:r>
              <a:rPr lang="en-IE" sz="1800" b="1" dirty="0" smtClean="0">
                <a:solidFill>
                  <a:srgbClr val="002060"/>
                </a:solidFill>
              </a:rPr>
              <a:t>Relating language examinations to the common European reference levels of language proficiency: </a:t>
            </a:r>
            <a:r>
              <a:rPr lang="en-IE" sz="1800" b="1" i="1" dirty="0" smtClean="0">
                <a:solidFill>
                  <a:srgbClr val="002060"/>
                </a:solidFill>
              </a:rPr>
              <a:t>promoting quality assurance in education and facilitating mobility</a:t>
            </a:r>
            <a:endParaRPr lang="en-US" sz="1800" i="1" dirty="0">
              <a:solidFill>
                <a:srgbClr val="00206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pPr algn="ctr">
              <a:buNone/>
            </a:pPr>
            <a:r>
              <a:rPr lang="nl-NL" sz="4400" b="1" dirty="0" err="1" smtClean="0">
                <a:solidFill>
                  <a:schemeClr val="bg2">
                    <a:lumMod val="50000"/>
                  </a:schemeClr>
                </a:solidFill>
              </a:rPr>
              <a:t>Fam</a:t>
            </a:r>
            <a:r>
              <a:rPr lang="sk-SK" sz="4400" b="1" dirty="0" smtClean="0">
                <a:solidFill>
                  <a:schemeClr val="bg2">
                    <a:lumMod val="50000"/>
                  </a:schemeClr>
                </a:solidFill>
              </a:rPr>
              <a:t>iliarisation</a:t>
            </a:r>
            <a:endParaRPr lang="de-DE" sz="44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de-DE" sz="1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de-DE" sz="18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de-DE" sz="1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1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1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2060"/>
                </a:solidFill>
              </a:rPr>
              <a:t>European Centre for Modern Languages and European Commission cooperation on Innovative Methodologies And Assessment In Language Learning </a:t>
            </a:r>
          </a:p>
        </p:txBody>
      </p:sp>
    </p:spTree>
    <p:extLst>
      <p:ext uri="{BB962C8B-B14F-4D97-AF65-F5344CB8AC3E}">
        <p14:creationId xmlns:p14="http://schemas.microsoft.com/office/powerpoint/2010/main" val="102059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en-US" b="1" dirty="0" err="1"/>
              <a:t>Manual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altLang="en-US" sz="2400" dirty="0"/>
              <a:t>Aims:</a:t>
            </a:r>
          </a:p>
          <a:p>
            <a:r>
              <a:rPr lang="en-GB" altLang="en-US" sz="2400" dirty="0"/>
              <a:t>to help providers of examinations to develop, apply and report transparent, practical procedures to situate their examinations in relation to the CEFR</a:t>
            </a:r>
          </a:p>
          <a:p>
            <a:r>
              <a:rPr lang="en-GB" altLang="en-US" sz="2400" dirty="0"/>
              <a:t>To provide a guide focussed on procedures to validate a claim that a certain exam is linked to the CEFR</a:t>
            </a:r>
          </a:p>
          <a:p>
            <a:r>
              <a:rPr lang="en-GB" altLang="en-US" sz="2400" i="1" dirty="0"/>
              <a:t>Not</a:t>
            </a:r>
            <a:r>
              <a:rPr lang="en-GB" altLang="en-US" sz="2400" dirty="0"/>
              <a:t> to provide a guide how to construct good language tests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8291512" cy="792087"/>
          </a:xfrm>
        </p:spPr>
        <p:txBody>
          <a:bodyPr/>
          <a:lstStyle/>
          <a:p>
            <a:r>
              <a:rPr lang="en-GB" altLang="en-US" sz="3600" b="1" dirty="0"/>
              <a:t>Validity Evidence of Linkage of Examination to the CEFR (1)</a:t>
            </a:r>
            <a:endParaRPr lang="sk-SK" sz="36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altLang="en-US" sz="2400" dirty="0" err="1"/>
              <a:t>Five</a:t>
            </a:r>
            <a:r>
              <a:rPr lang="nl-NL" altLang="en-US" sz="2400" dirty="0"/>
              <a:t> </a:t>
            </a:r>
            <a:r>
              <a:rPr lang="sk-SK" altLang="en-US" sz="2400" dirty="0" err="1" smtClean="0"/>
              <a:t>inter-related</a:t>
            </a:r>
            <a:r>
              <a:rPr lang="sk-SK" altLang="en-US" sz="2400" dirty="0" smtClean="0"/>
              <a:t> </a:t>
            </a:r>
            <a:r>
              <a:rPr lang="sk-SK" altLang="en-US" sz="2400" dirty="0" err="1"/>
              <a:t>sets</a:t>
            </a:r>
            <a:r>
              <a:rPr lang="sk-SK" altLang="en-US" sz="2400" dirty="0"/>
              <a:t> </a:t>
            </a:r>
            <a:r>
              <a:rPr lang="sk-SK" altLang="en-US" sz="2400" dirty="0" err="1"/>
              <a:t>of</a:t>
            </a:r>
            <a:r>
              <a:rPr lang="sk-SK" altLang="en-US" sz="2400" dirty="0"/>
              <a:t> </a:t>
            </a:r>
            <a:r>
              <a:rPr lang="sk-SK" altLang="en-US" sz="2400" dirty="0" err="1" smtClean="0"/>
              <a:t>procedures</a:t>
            </a:r>
            <a:r>
              <a:rPr lang="sk-SK" altLang="en-US" sz="2400" dirty="0" smtClean="0"/>
              <a:t>:</a:t>
            </a:r>
            <a:endParaRPr lang="sk-SK" alt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GB" altLang="en-US" sz="2400" b="1" dirty="0"/>
              <a:t>Familiarisation</a:t>
            </a:r>
            <a:endParaRPr lang="en-GB" altLang="en-US" sz="2400" dirty="0"/>
          </a:p>
          <a:p>
            <a:r>
              <a:rPr lang="en-GB" altLang="en-US" sz="2400" dirty="0"/>
              <a:t>training activities based on a detailed knowledge of the CEFR, its levels and illustrative descriptors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sk-SK" altLang="en-US" sz="2400" b="1" dirty="0" err="1"/>
              <a:t>Specification</a:t>
            </a:r>
            <a:endParaRPr lang="sk-SK" altLang="en-US" sz="2400" b="1" dirty="0"/>
          </a:p>
          <a:p>
            <a:r>
              <a:rPr lang="en-GB" altLang="en-US" sz="2400" dirty="0"/>
              <a:t>a self-audit of the coverage of the examination (content and task types)</a:t>
            </a:r>
          </a:p>
          <a:p>
            <a:r>
              <a:rPr lang="en-GB" altLang="en-US" sz="2400" dirty="0"/>
              <a:t>improving the quality of the examination through the procedures having a certain awareness-raising function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583248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600" b="1" dirty="0"/>
              <a:t>Validity Evidence of Linkage of Examination to the CEFR (2)</a:t>
            </a:r>
            <a:endParaRPr lang="sk-SK" sz="36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81000" y="2057400"/>
            <a:ext cx="8291264" cy="4104457"/>
          </a:xfrm>
        </p:spPr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GB" altLang="en-US" sz="2400" b="1" dirty="0"/>
              <a:t>Standardization &amp; </a:t>
            </a:r>
            <a:r>
              <a:rPr lang="sk-SK" altLang="en-US" sz="2400" b="1" dirty="0" err="1"/>
              <a:t>Benchmarking</a:t>
            </a:r>
            <a:endParaRPr lang="en-GB" altLang="en-US" sz="2400" b="1" dirty="0"/>
          </a:p>
          <a:p>
            <a:r>
              <a:rPr lang="en-GB" altLang="en-US" sz="2400" dirty="0" smtClean="0"/>
              <a:t>A common understanding of the Common Reference Levels (spoken and written performances)</a:t>
            </a:r>
          </a:p>
          <a:p>
            <a:r>
              <a:rPr lang="en-GB" altLang="en-US" sz="2400" dirty="0" smtClean="0"/>
              <a:t>Benchmarking – performance samples from the tests being successfully benchmarked to the levels – the claim based on specification</a:t>
            </a:r>
            <a:endParaRPr lang="sk-SK" altLang="en-US" sz="2400" dirty="0" smtClean="0"/>
          </a:p>
          <a:p>
            <a:pPr marL="0" indent="0">
              <a:buNone/>
            </a:pPr>
            <a:r>
              <a:rPr lang="sk-SK" altLang="en-US" sz="2400" b="1" dirty="0" smtClean="0"/>
              <a:t>4.</a:t>
            </a:r>
            <a:r>
              <a:rPr lang="sk-SK" altLang="en-US" sz="2400" dirty="0" smtClean="0"/>
              <a:t> </a:t>
            </a:r>
            <a:r>
              <a:rPr lang="en-GB" altLang="en-US" sz="2400" b="1" dirty="0" smtClean="0"/>
              <a:t>Standard setting </a:t>
            </a:r>
            <a:endParaRPr lang="en-GB" altLang="en-US" sz="2400" dirty="0" smtClean="0"/>
          </a:p>
          <a:p>
            <a:r>
              <a:rPr lang="en-GB" altLang="en-US" sz="2400" dirty="0" smtClean="0"/>
              <a:t>Decisions on cut-off scores, borderline performances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147789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91512" cy="792087"/>
          </a:xfrm>
        </p:spPr>
        <p:txBody>
          <a:bodyPr/>
          <a:lstStyle/>
          <a:p>
            <a:r>
              <a:rPr lang="en-GB" altLang="en-US" sz="3600" b="1" dirty="0"/>
              <a:t>Validity Evidence of Linkage of Examination to the CEFR (</a:t>
            </a:r>
            <a:r>
              <a:rPr lang="sk-SK" altLang="en-US" sz="3600" b="1" dirty="0"/>
              <a:t>3</a:t>
            </a:r>
            <a:r>
              <a:rPr lang="en-GB" altLang="en-US" sz="3600" b="1" dirty="0"/>
              <a:t>)</a:t>
            </a:r>
            <a:endParaRPr lang="sk-SK" sz="36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3400" y="2209800"/>
            <a:ext cx="8291264" cy="4104457"/>
          </a:xfrm>
        </p:spPr>
        <p:txBody>
          <a:bodyPr/>
          <a:lstStyle/>
          <a:p>
            <a:pPr marL="0" indent="0">
              <a:buNone/>
            </a:pPr>
            <a:r>
              <a:rPr lang="sk-SK" altLang="en-US" sz="2400" b="1" dirty="0"/>
              <a:t>5. </a:t>
            </a:r>
            <a:r>
              <a:rPr lang="sk-SK" altLang="en-US" sz="2400" b="1" dirty="0" err="1"/>
              <a:t>Validation</a:t>
            </a:r>
            <a:endParaRPr lang="sk-SK" altLang="en-US" sz="2400" b="1" dirty="0"/>
          </a:p>
          <a:p>
            <a:r>
              <a:rPr lang="en-GB" altLang="en-US" sz="2400" dirty="0"/>
              <a:t>A continuous process of quality monitoring, </a:t>
            </a:r>
          </a:p>
          <a:p>
            <a:r>
              <a:rPr lang="en-GB" altLang="en-US" sz="2400" i="1" dirty="0"/>
              <a:t>not </a:t>
            </a:r>
            <a:r>
              <a:rPr lang="en-GB" altLang="en-US" sz="2400" dirty="0"/>
              <a:t>an ultimate verdict on the quality of the linking process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42274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91512" cy="792087"/>
          </a:xfrm>
        </p:spPr>
        <p:txBody>
          <a:bodyPr/>
          <a:lstStyle/>
          <a:p>
            <a:r>
              <a:rPr lang="sk-SK" altLang="en-US" sz="3600" b="1" dirty="0" err="1"/>
              <a:t>Familiarisation</a:t>
            </a:r>
            <a:endParaRPr lang="sk-SK" sz="36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371600"/>
            <a:ext cx="8291264" cy="4104457"/>
          </a:xfrm>
        </p:spPr>
        <p:txBody>
          <a:bodyPr/>
          <a:lstStyle/>
          <a:p>
            <a:r>
              <a:rPr lang="en-GB" altLang="en-US" sz="2400" dirty="0" smtClean="0"/>
              <a:t>There is no </a:t>
            </a:r>
            <a:r>
              <a:rPr lang="en-GB" altLang="en-US" sz="2400" dirty="0"/>
              <a:t>absolute boundary between the end of Familiarisation and the beginning of Specification or Standardisation, in each case the first activities are a continuation of the Familiarisation </a:t>
            </a:r>
            <a:r>
              <a:rPr lang="en-GB" altLang="en-US" sz="2400" dirty="0" smtClean="0"/>
              <a:t>process</a:t>
            </a:r>
            <a:r>
              <a:rPr lang="sk-SK" altLang="en-US" sz="2400" dirty="0" smtClean="0"/>
              <a:t>.</a:t>
            </a:r>
          </a:p>
          <a:p>
            <a:r>
              <a:rPr lang="en-GB" altLang="en-US" sz="2400" dirty="0" smtClean="0"/>
              <a:t>Sufficient awareness of the CEFR levels is needed to analyse and assess test tasks and performances in relation to the CEFR levels</a:t>
            </a:r>
            <a:r>
              <a:rPr lang="sk-SK" altLang="en-US" sz="2400" dirty="0" smtClean="0"/>
              <a:t>.</a:t>
            </a:r>
          </a:p>
          <a:p>
            <a:r>
              <a:rPr lang="sk-SK" altLang="en-US" sz="2400" dirty="0" smtClean="0"/>
              <a:t>A detailed knowledge </a:t>
            </a:r>
            <a:r>
              <a:rPr lang="nl-NL" altLang="en-US" sz="2400" dirty="0" smtClean="0"/>
              <a:t>is </a:t>
            </a:r>
            <a:r>
              <a:rPr lang="nl-NL" altLang="en-US" sz="2400" dirty="0" err="1" smtClean="0"/>
              <a:t>needed</a:t>
            </a:r>
            <a:r>
              <a:rPr lang="nl-NL" altLang="en-US" sz="2400" dirty="0" smtClean="0"/>
              <a:t> </a:t>
            </a:r>
            <a:r>
              <a:rPr lang="sk-SK" altLang="en-US" sz="2400" dirty="0" smtClean="0"/>
              <a:t>of the CEFR, its levels and illustrative descriptors</a:t>
            </a:r>
            <a:endParaRPr lang="en-GB" altLang="en-US" sz="2400" dirty="0" smtClean="0"/>
          </a:p>
          <a:p>
            <a:pPr marL="0" indent="0">
              <a:buNone/>
            </a:pPr>
            <a:endParaRPr lang="en-GB" altLang="en-US" sz="2400" dirty="0" smtClean="0"/>
          </a:p>
          <a:p>
            <a:pPr marL="0" indent="0">
              <a:buNone/>
            </a:pPr>
            <a:endParaRPr lang="en-GB" altLang="en-US" sz="2400" dirty="0"/>
          </a:p>
          <a:p>
            <a:pPr marL="0" indent="0">
              <a:buNone/>
            </a:pPr>
            <a:endParaRPr lang="en-GB" altLang="en-US" sz="2400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949905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600" b="1" dirty="0" smtClean="0"/>
              <a:t>T</a:t>
            </a:r>
            <a:r>
              <a:rPr lang="nl-NL" sz="3600" b="1" dirty="0" smtClean="0"/>
              <a:t>wo</a:t>
            </a:r>
            <a:r>
              <a:rPr lang="sk-SK" sz="3600" b="1" dirty="0" smtClean="0"/>
              <a:t> </a:t>
            </a:r>
            <a:r>
              <a:rPr lang="sk-SK" sz="3600" b="1" dirty="0" smtClean="0"/>
              <a:t>tasks</a:t>
            </a:r>
            <a:endParaRPr lang="sk-SK" sz="3600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altLang="en-US" sz="2400" dirty="0"/>
          </a:p>
          <a:p>
            <a:r>
              <a:rPr lang="en-GB" altLang="en-US" sz="2400" dirty="0"/>
              <a:t>Salient characteristics</a:t>
            </a:r>
          </a:p>
          <a:p>
            <a:r>
              <a:rPr lang="en-GB" altLang="en-US" sz="2400" dirty="0"/>
              <a:t>Self-assessing the ability in two foreign languages</a:t>
            </a:r>
          </a:p>
          <a:p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2496113183"/>
      </p:ext>
    </p:extLst>
  </p:cSld>
  <p:clrMapOvr>
    <a:masterClrMapping/>
  </p:clrMapOvr>
</p:sld>
</file>

<file path=ppt/theme/theme1.xml><?xml version="1.0" encoding="utf-8"?>
<a:theme xmlns:a="http://schemas.openxmlformats.org/drawingml/2006/main" name="PPT-template-relang">
  <a:themeElements>
    <a:clrScheme name="chris">
      <a:dk1>
        <a:sysClr val="windowText" lastClr="000000"/>
      </a:dk1>
      <a:lt1>
        <a:sysClr val="window" lastClr="FFFFFF"/>
      </a:lt1>
      <a:dk2>
        <a:srgbClr val="92D050"/>
      </a:dk2>
      <a:lt2>
        <a:srgbClr val="F4E7ED"/>
      </a:lt2>
      <a:accent1>
        <a:srgbClr val="E36305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PPT-template-relang</Template>
  <TotalTime>27</TotalTime>
  <Words>318</Words>
  <Application>Microsoft Office PowerPoint</Application>
  <PresentationFormat>Diavoorstelling (4:3)</PresentationFormat>
  <Paragraphs>43</Paragraphs>
  <Slides>7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PPT-template-relang</vt:lpstr>
      <vt:lpstr>RELANG Relating language examinations to the common European reference levels of language proficiency: promoting quality assurance in education and facilitating mobility</vt:lpstr>
      <vt:lpstr>Manual</vt:lpstr>
      <vt:lpstr>Validity Evidence of Linkage of Examination to the CEFR (1)</vt:lpstr>
      <vt:lpstr>Validity Evidence of Linkage of Examination to the CEFR (2)</vt:lpstr>
      <vt:lpstr>Validity Evidence of Linkage of Examination to the CEFR (3)</vt:lpstr>
      <vt:lpstr>Familiarisation</vt:lpstr>
      <vt:lpstr>Two tasks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Niamh Martin</dc:creator>
  <cp:lastModifiedBy>Jose</cp:lastModifiedBy>
  <cp:revision>14</cp:revision>
  <cp:lastPrinted>2012-09-20T10:53:19Z</cp:lastPrinted>
  <dcterms:created xsi:type="dcterms:W3CDTF">2013-09-12T14:01:04Z</dcterms:created>
  <dcterms:modified xsi:type="dcterms:W3CDTF">2017-01-24T11:18:52Z</dcterms:modified>
</cp:coreProperties>
</file>