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1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47" autoAdjust="0"/>
    <p:restoredTop sz="94632" autoAdjust="0"/>
  </p:normalViewPr>
  <p:slideViewPr>
    <p:cSldViewPr>
      <p:cViewPr>
        <p:scale>
          <a:sx n="100" d="100"/>
          <a:sy n="100" d="100"/>
        </p:scale>
        <p:origin x="-78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564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D78A158-8CDE-401C-B18E-A9D3E9733C28}" type="slidenum">
              <a:rPr lang="nl-NL" sz="1200"/>
              <a:pPr/>
              <a:t>2</a:t>
            </a:fld>
            <a:endParaRPr lang="nl-NL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7415"/>
            <a:ext cx="4984962" cy="44691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8E4A20B3-A6FA-4238-A263-1BF7907F91CD}" type="slidenum">
              <a:rPr lang="nl-NL" sz="1200"/>
              <a:pPr/>
              <a:t>3</a:t>
            </a:fld>
            <a:endParaRPr lang="nl-NL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5700" cy="3724275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177" y="4717416"/>
            <a:ext cx="4987322" cy="44714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0853E650-0C5E-4440-9EEA-97EE9EE9E699}" type="slidenum">
              <a:rPr lang="nl-NL" sz="1200"/>
              <a:pPr/>
              <a:t>4</a:t>
            </a:fld>
            <a:endParaRPr lang="nl-NL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FC1FF031-1658-43D6-B04D-82922BA55ED2}" type="slidenum">
              <a:rPr lang="nl-NL" sz="1200"/>
              <a:pPr/>
              <a:t>5</a:t>
            </a:fld>
            <a:endParaRPr lang="nl-NL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89ABEC49-5F15-4179-914B-E40916255F57}" type="slidenum">
              <a:rPr lang="nl-NL" sz="1200"/>
              <a:pPr/>
              <a:t>6</a:t>
            </a:fld>
            <a:endParaRPr lang="nl-NL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24DEADEF-81FF-4018-96A5-85A731084C5F}" type="slidenum">
              <a:rPr lang="nl-NL" sz="1200"/>
              <a:pPr/>
              <a:t>7</a:t>
            </a:fld>
            <a:endParaRPr lang="nl-NL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C78FA5DE-EE7C-4373-A2E2-71D63A29A609}" type="slidenum">
              <a:rPr lang="nl-NL" sz="1200"/>
              <a:pPr/>
              <a:t>8</a:t>
            </a:fld>
            <a:endParaRPr lang="nl-NL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1604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 smtClean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 smtClean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 smtClean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908721"/>
            <a:ext cx="8291512" cy="792087"/>
          </a:xfrm>
        </p:spPr>
        <p:txBody>
          <a:bodyPr/>
          <a:lstStyle/>
          <a:p>
            <a:pPr algn="l"/>
            <a:r>
              <a:rPr lang="en-IE" sz="3200" b="1" dirty="0" smtClean="0"/>
              <a:t>			</a:t>
            </a:r>
            <a:r>
              <a:rPr lang="en-IE" sz="3200" b="1" dirty="0" smtClean="0">
                <a:solidFill>
                  <a:schemeClr val="bg2">
                    <a:lumMod val="50000"/>
                  </a:schemeClr>
                </a:solidFill>
              </a:rPr>
              <a:t>RELANG</a:t>
            </a:r>
            <a:r>
              <a:rPr lang="en-IE" sz="3200" b="1" dirty="0" smtClean="0"/>
              <a:t/>
            </a:r>
            <a:br>
              <a:rPr lang="en-IE" sz="3200" b="1" dirty="0" smtClean="0"/>
            </a:br>
            <a:r>
              <a:rPr lang="en-IE" sz="1800" b="1" dirty="0" smtClean="0">
                <a:solidFill>
                  <a:srgbClr val="002060"/>
                </a:solidFill>
              </a:rPr>
              <a:t>Relating language examinations to the common European reference levels of language proficiency: </a:t>
            </a:r>
            <a:r>
              <a:rPr lang="en-IE" sz="1800" b="1" i="1" dirty="0" smtClean="0">
                <a:solidFill>
                  <a:srgbClr val="002060"/>
                </a:solidFill>
              </a:rPr>
              <a:t>promoting quality assurance in education and facilitating mobility</a:t>
            </a:r>
            <a:endParaRPr lang="en-US" sz="1800" i="1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2133600"/>
            <a:ext cx="8291264" cy="3809999"/>
          </a:xfrm>
        </p:spPr>
        <p:txBody>
          <a:bodyPr/>
          <a:lstStyle/>
          <a:p>
            <a:endParaRPr lang="de-DE" dirty="0" smtClean="0"/>
          </a:p>
          <a:p>
            <a:pPr marL="0" indent="0" algn="ctr">
              <a:buNone/>
            </a:pPr>
            <a:r>
              <a:rPr lang="de-DE" b="1" dirty="0" err="1" smtClean="0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Standardization</a:t>
            </a:r>
            <a:r>
              <a:rPr lang="de-DE" b="1" dirty="0" smtClean="0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, Benchmarking &amp; </a:t>
            </a:r>
          </a:p>
          <a:p>
            <a:pPr marL="0" indent="0" algn="ctr">
              <a:buNone/>
            </a:pPr>
            <a:r>
              <a:rPr lang="de-DE" b="1" dirty="0" smtClean="0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Standard Setting</a:t>
            </a:r>
            <a:endParaRPr lang="de-DE" b="1" dirty="0">
              <a:solidFill>
                <a:schemeClr val="bg2">
                  <a:lumMod val="50000"/>
                </a:schemeClr>
              </a:solidFill>
              <a:latin typeface="Arial Narrow Bold" charset="0"/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e-DE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e-DE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2060"/>
                </a:solidFill>
              </a:rPr>
              <a:t>European Centre for Modern Languages and European Commission cooperation on Innovative Methodologies And Assessment In Language Learning </a:t>
            </a:r>
          </a:p>
        </p:txBody>
      </p:sp>
    </p:spTree>
    <p:extLst>
      <p:ext uri="{BB962C8B-B14F-4D97-AF65-F5344CB8AC3E}">
        <p14:creationId xmlns:p14="http://schemas.microsoft.com/office/powerpoint/2010/main" val="10205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General Procedures</a:t>
            </a:r>
            <a:endParaRPr lang="en-GB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Length: 2-3 days (including familiarization)</a:t>
            </a:r>
          </a:p>
          <a:p>
            <a:r>
              <a:rPr lang="en-GB" sz="2400" dirty="0" smtClean="0"/>
              <a:t>2-3 rounds with in-between</a:t>
            </a:r>
          </a:p>
          <a:p>
            <a:pPr lvl="1"/>
            <a:r>
              <a:rPr lang="en-GB" sz="2000" dirty="0" smtClean="0"/>
              <a:t>Information on panel members’ behaviour</a:t>
            </a:r>
          </a:p>
          <a:p>
            <a:pPr lvl="1"/>
            <a:r>
              <a:rPr lang="en-GB" sz="2000" dirty="0" smtClean="0"/>
              <a:t>Information on student behaviour</a:t>
            </a:r>
          </a:p>
          <a:p>
            <a:r>
              <a:rPr lang="en-GB" sz="2400" dirty="0" smtClean="0"/>
              <a:t>Effects of decisions </a:t>
            </a:r>
          </a:p>
          <a:p>
            <a:r>
              <a:rPr lang="en-GB" sz="2400" dirty="0" smtClean="0"/>
              <a:t>Documentation is needed to judge validity of the procedure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171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640762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Linking</a:t>
            </a:r>
            <a:r>
              <a:rPr lang="nl-NL" sz="3200" b="1" dirty="0" smtClean="0"/>
              <a:t> </a:t>
            </a:r>
            <a:r>
              <a:rPr lang="pl-PL" sz="3200" b="1" dirty="0" smtClean="0"/>
              <a:t>Procedures</a:t>
            </a:r>
            <a:r>
              <a:rPr lang="nl-NL" sz="3200" b="1" dirty="0" smtClean="0"/>
              <a:t> in the Manual</a:t>
            </a:r>
            <a:endParaRPr lang="en-GB" sz="32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276475"/>
            <a:ext cx="7499350" cy="3600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Familiarisation with the CEFR</a:t>
            </a: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Linking on the basis of specification of examination content</a:t>
            </a: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/>
              <a:t>S</a:t>
            </a:r>
            <a:r>
              <a:rPr lang="pl-PL" sz="2400" b="1" dirty="0" smtClean="0"/>
              <a:t>tandard</a:t>
            </a:r>
            <a:r>
              <a:rPr lang="nl-NL" sz="2400" b="1" dirty="0" err="1" smtClean="0"/>
              <a:t>iz</a:t>
            </a:r>
            <a:r>
              <a:rPr lang="pl-PL" sz="2400" b="1" dirty="0" smtClean="0"/>
              <a:t>ation </a:t>
            </a:r>
            <a:r>
              <a:rPr lang="de-DE" sz="2400" b="1" dirty="0" err="1" smtClean="0"/>
              <a:t>and</a:t>
            </a:r>
            <a:r>
              <a:rPr lang="de-DE" sz="2400" b="1" dirty="0" smtClean="0"/>
              <a:t> Benchmarking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/>
              <a:t>Standard </a:t>
            </a:r>
            <a:r>
              <a:rPr lang="de-DE" sz="2400" b="1" dirty="0" err="1" smtClean="0"/>
              <a:t>setting</a:t>
            </a:r>
            <a:endParaRPr lang="pl-PL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V</a:t>
            </a:r>
            <a:r>
              <a:rPr lang="pl-PL" sz="2400" dirty="0" smtClean="0"/>
              <a:t>alidation: checking that exam results relate to CEFR levels as intended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589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1079500"/>
          </a:xfrm>
        </p:spPr>
        <p:txBody>
          <a:bodyPr/>
          <a:lstStyle/>
          <a:p>
            <a:pPr eaLnBrk="1" hangingPunct="1"/>
            <a:r>
              <a:rPr lang="en-GB" sz="3200" b="1" dirty="0" smtClean="0"/>
              <a:t>Claims through Specification and Standardization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796212" cy="3455987"/>
          </a:xfrm>
        </p:spPr>
        <p:txBody>
          <a:bodyPr/>
          <a:lstStyle/>
          <a:p>
            <a:r>
              <a:rPr lang="en-GB" sz="2400" dirty="0" smtClean="0"/>
              <a:t>If a claim of a link to the CEFR is based on </a:t>
            </a:r>
            <a:r>
              <a:rPr lang="en-GB" sz="2400" b="1" i="1" dirty="0" smtClean="0"/>
              <a:t>specification</a:t>
            </a:r>
            <a:r>
              <a:rPr lang="en-GB" sz="2400" i="1" dirty="0" smtClean="0"/>
              <a:t> </a:t>
            </a:r>
            <a:r>
              <a:rPr lang="en-GB" sz="2400" dirty="0" smtClean="0"/>
              <a:t>only, we do not know what is the </a:t>
            </a:r>
            <a:r>
              <a:rPr lang="en-GB" sz="2400" i="1" dirty="0" smtClean="0"/>
              <a:t>score</a:t>
            </a:r>
            <a:r>
              <a:rPr lang="en-GB" sz="2400" dirty="0" smtClean="0"/>
              <a:t> at which candidates can claim that their ability is at the CEFR-level of </a:t>
            </a:r>
            <a:r>
              <a:rPr lang="en-GB" sz="2400" smtClean="0"/>
              <a:t>the test.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Claims can be further substantiated through </a:t>
            </a:r>
            <a:r>
              <a:rPr lang="en-GB" sz="2400" b="1" i="1" dirty="0" smtClean="0"/>
              <a:t>standardisation</a:t>
            </a:r>
            <a:r>
              <a:rPr lang="en-GB" sz="2400" dirty="0" smtClean="0"/>
              <a:t> of judgements: item-difficulties are judged in relation to CEFR levels.</a:t>
            </a:r>
          </a:p>
          <a:p>
            <a:pPr eaLnBrk="1" hangingPunct="1">
              <a:buFontTx/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472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291512" cy="792087"/>
          </a:xfrm>
        </p:spPr>
        <p:txBody>
          <a:bodyPr/>
          <a:lstStyle/>
          <a:p>
            <a:pPr eaLnBrk="1" hangingPunct="1"/>
            <a:r>
              <a:rPr lang="en-GB" sz="3200" b="1" dirty="0" smtClean="0"/>
              <a:t>Steps in the standardization phase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772400" cy="4103688"/>
          </a:xfrm>
        </p:spPr>
        <p:txBody>
          <a:bodyPr/>
          <a:lstStyle/>
          <a:p>
            <a:pPr marL="381000" indent="-381000" eaLnBrk="1" hangingPunct="1">
              <a:lnSpc>
                <a:spcPct val="80000"/>
              </a:lnSpc>
            </a:pPr>
            <a:endParaRPr lang="en-GB" sz="1200" dirty="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GB" sz="2400" dirty="0"/>
              <a:t>Assuring adequate familiarisation with the CEFR.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GB" sz="2400" dirty="0"/>
              <a:t>Training in rating productive skills using tables and scales in the CEFR or the Manual &amp; scales or specific rating </a:t>
            </a:r>
            <a:r>
              <a:rPr lang="en-GB" sz="2400" dirty="0" smtClean="0"/>
              <a:t>scales</a:t>
            </a:r>
            <a:endParaRPr lang="en-GB" sz="2400" dirty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GB" sz="2400" dirty="0"/>
              <a:t>Training in rating receptive tasks using tables in the Manual &amp; specifications developed for the examinations or tests in </a:t>
            </a:r>
            <a:r>
              <a:rPr lang="en-GB" sz="2400" dirty="0" smtClean="0"/>
              <a:t>question</a:t>
            </a:r>
            <a:endParaRPr lang="en-GB" sz="2400" dirty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GB" sz="2400" dirty="0"/>
              <a:t>Benchmarking performance </a:t>
            </a:r>
            <a:r>
              <a:rPr lang="en-GB" sz="2400" dirty="0" smtClean="0"/>
              <a:t>samples</a:t>
            </a:r>
            <a:endParaRPr lang="en-GB" sz="2400" dirty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GB" sz="2400" dirty="0" smtClean="0"/>
              <a:t>Standard </a:t>
            </a:r>
            <a:r>
              <a:rPr lang="en-GB" sz="2400" dirty="0"/>
              <a:t>setting of receptive </a:t>
            </a:r>
            <a:r>
              <a:rPr lang="en-GB" sz="2400" dirty="0" smtClean="0"/>
              <a:t>tasks</a:t>
            </a:r>
            <a:endParaRPr lang="en-GB" sz="2400" dirty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7891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200" b="1" dirty="0" smtClean="0"/>
              <a:t>Group </a:t>
            </a:r>
            <a:r>
              <a:rPr lang="nl-NL" sz="3200" b="1" dirty="0" err="1" smtClean="0"/>
              <a:t>Decisions</a:t>
            </a:r>
            <a:endParaRPr lang="nl-NL" sz="3200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8001000" cy="4104457"/>
          </a:xfrm>
        </p:spPr>
        <p:txBody>
          <a:bodyPr/>
          <a:lstStyle/>
          <a:p>
            <a:pPr marL="0" indent="0" eaLnBrk="1" hangingPunct="1">
              <a:buNone/>
            </a:pPr>
            <a:endParaRPr lang="en-GB" sz="2400" dirty="0" smtClean="0"/>
          </a:p>
          <a:p>
            <a:pPr marL="0" indent="0" eaLnBrk="1" hangingPunct="1">
              <a:buNone/>
            </a:pPr>
            <a:r>
              <a:rPr lang="en-GB" sz="2400" dirty="0" smtClean="0"/>
              <a:t>Both </a:t>
            </a:r>
            <a:r>
              <a:rPr lang="en-GB" sz="2400" b="1" i="1" dirty="0" smtClean="0"/>
              <a:t>benchmarking</a:t>
            </a:r>
            <a:r>
              <a:rPr lang="en-GB" sz="2400" dirty="0" smtClean="0"/>
              <a:t> and </a:t>
            </a:r>
            <a:r>
              <a:rPr lang="en-GB" sz="2400" b="1" i="1" dirty="0" smtClean="0"/>
              <a:t>standard setting</a:t>
            </a:r>
            <a:r>
              <a:rPr lang="en-GB" sz="2400" dirty="0" smtClean="0"/>
              <a:t> are procedures which require group decisions, which in turn have to be carefully prepared by appropriate training.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32534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200" b="1" dirty="0" smtClean="0"/>
              <a:t>Benchmarking in Direct </a:t>
            </a:r>
            <a:r>
              <a:rPr lang="nl-NL" sz="3200" b="1" dirty="0"/>
              <a:t>T</a:t>
            </a:r>
            <a:r>
              <a:rPr lang="nl-NL" sz="3200" b="1" dirty="0" smtClean="0"/>
              <a:t>ests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36623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Symbol" pitchFamily="18" charset="2"/>
              <a:buChar char=""/>
            </a:pPr>
            <a:r>
              <a:rPr lang="en-GB" sz="2400" dirty="0" smtClean="0"/>
              <a:t>In holistically rated tests, the judgment on the CEFR level is direct, and therefore it is important to assist </a:t>
            </a:r>
            <a:r>
              <a:rPr lang="en-GB" sz="2400" dirty="0" err="1" smtClean="0"/>
              <a:t>raters</a:t>
            </a:r>
            <a:r>
              <a:rPr lang="en-GB" sz="2400" dirty="0" smtClean="0"/>
              <a:t> in giving valid judgments. The main tool used for this special type of standard setting is called </a:t>
            </a:r>
            <a:r>
              <a:rPr lang="en-GB" sz="2400" b="1" i="1" dirty="0" smtClean="0"/>
              <a:t>benchmarking.</a:t>
            </a:r>
            <a:r>
              <a:rPr lang="en-GB" sz="24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Char char=""/>
            </a:pPr>
            <a:r>
              <a:rPr lang="en-GB" sz="2400" dirty="0" smtClean="0"/>
              <a:t>Benchmarking involves providing one (or more) typical sample(s) to illustrate performance at a given level both for standardisation training and to serve as a point of reference in making future decisions about performances of candidates. </a:t>
            </a:r>
            <a:endParaRPr lang="nl-NL" sz="2400" dirty="0" smtClean="0"/>
          </a:p>
          <a:p>
            <a:pPr eaLnBrk="1" hangingPunct="1">
              <a:lnSpc>
                <a:spcPct val="90000"/>
              </a:lnSpc>
            </a:pP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32465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291512" cy="862609"/>
          </a:xfrm>
        </p:spPr>
        <p:txBody>
          <a:bodyPr/>
          <a:lstStyle/>
          <a:p>
            <a:pPr eaLnBrk="1" hangingPunct="1"/>
            <a:r>
              <a:rPr lang="nl-NL" sz="3200" b="1" dirty="0" smtClean="0"/>
              <a:t>Standard Setting in Indirect </a:t>
            </a:r>
            <a:r>
              <a:rPr lang="nl-NL" sz="3200" b="1" dirty="0"/>
              <a:t>T</a:t>
            </a:r>
            <a:r>
              <a:rPr lang="nl-NL" sz="3200" b="1" dirty="0" smtClean="0"/>
              <a:t>ests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43887" cy="3671887"/>
          </a:xfrm>
        </p:spPr>
        <p:txBody>
          <a:bodyPr/>
          <a:lstStyle/>
          <a:p>
            <a:r>
              <a:rPr lang="en-GB" sz="2400" dirty="0"/>
              <a:t>For tests with a numerical score, performance standards have to be set. A performance standard is the boundary (cut-off score) between two levels on the scale reported by a test. A cut-off score of 30 says that a score of 30 or more on the tests grants a level of a particular level (e.g. B1) or higher, while a lower score points to a level lower than the level of the cut-off score (here: B1).</a:t>
            </a:r>
          </a:p>
          <a:p>
            <a:r>
              <a:rPr lang="en-GB" sz="2400" dirty="0"/>
              <a:t>The process to arrive at a cut-off score is commonly referred to as standard setting. In the case of receptive skills (reading and listening) or underlying competences (grammar, vocabulary), cut-off scores need to be decided upon.</a:t>
            </a:r>
            <a:endParaRPr lang="nl-NL" sz="2400" dirty="0"/>
          </a:p>
          <a:p>
            <a:pPr eaLnBrk="1" hangingPunct="1">
              <a:lnSpc>
                <a:spcPct val="80000"/>
              </a:lnSpc>
            </a:pP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7959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GB" sz="3200" b="1" dirty="0" smtClean="0"/>
              <a:t>Scores, Grades and Standards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91264" cy="410445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The decision if a person has reached a given CEFR level is based on grading, not on scoring (marking).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Therefore a score must be transferred to a grading scale.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Transformation of scores to grades is based on a cut-off score on a test.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A cut-off score is the border between the lowest acceptable score on a test to be assigned the relevant CEFR-level and the highest score on that test to fail that level.</a:t>
            </a:r>
          </a:p>
          <a:p>
            <a:pPr eaLnBrk="1" hangingPunct="1">
              <a:lnSpc>
                <a:spcPct val="80000"/>
              </a:lnSpc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6576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How to arrive at Standards?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291264" cy="4104457"/>
          </a:xfrm>
        </p:spPr>
        <p:txBody>
          <a:bodyPr/>
          <a:lstStyle/>
          <a:p>
            <a:r>
              <a:rPr lang="en-US" sz="2400" dirty="0" smtClean="0"/>
              <a:t>Group decisions (panel)</a:t>
            </a:r>
            <a:endParaRPr lang="en-US" sz="2400" dirty="0"/>
          </a:p>
          <a:p>
            <a:r>
              <a:rPr lang="en-US" sz="2400" dirty="0" smtClean="0"/>
              <a:t>Group is familiar with CEFR</a:t>
            </a:r>
          </a:p>
          <a:p>
            <a:r>
              <a:rPr lang="en-US" sz="2400" dirty="0" smtClean="0"/>
              <a:t>Test content has been specified in</a:t>
            </a:r>
            <a:r>
              <a:rPr lang="en-US" sz="2400" baseline="0" dirty="0" smtClean="0"/>
              <a:t> terms of the CEFR</a:t>
            </a:r>
          </a:p>
          <a:p>
            <a:r>
              <a:rPr lang="en-US" sz="2400" baseline="0" dirty="0" smtClean="0"/>
              <a:t>Standard setting procedures have been formalized</a:t>
            </a:r>
          </a:p>
          <a:p>
            <a:r>
              <a:rPr lang="en-US" sz="2400" dirty="0" smtClean="0"/>
              <a:t>Careful selection and training of panel members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09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20</TotalTime>
  <Words>600</Words>
  <Application>Microsoft Office PowerPoint</Application>
  <PresentationFormat>Diavoorstelling (4:3)</PresentationFormat>
  <Paragraphs>62</Paragraphs>
  <Slides>10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PPT-template-relang</vt:lpstr>
      <vt:lpstr>   RELANG Relating language examinations to the common European reference levels of language proficiency: promoting quality assurance in education and facilitating mobility</vt:lpstr>
      <vt:lpstr>Linking Procedures in the Manual</vt:lpstr>
      <vt:lpstr>Claims through Specification and Standardization</vt:lpstr>
      <vt:lpstr>Steps in the standardization phase</vt:lpstr>
      <vt:lpstr>Group Decisions</vt:lpstr>
      <vt:lpstr>Benchmarking in Direct Tests</vt:lpstr>
      <vt:lpstr>Standard Setting in Indirect Tests</vt:lpstr>
      <vt:lpstr>Scores, Grades and Standards</vt:lpstr>
      <vt:lpstr>How to arrive at Standards?</vt:lpstr>
      <vt:lpstr>General Procedures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14</cp:revision>
  <cp:lastPrinted>2012-09-20T10:53:19Z</cp:lastPrinted>
  <dcterms:created xsi:type="dcterms:W3CDTF">2013-09-12T14:01:04Z</dcterms:created>
  <dcterms:modified xsi:type="dcterms:W3CDTF">2017-01-24T11:32:14Z</dcterms:modified>
</cp:coreProperties>
</file>