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73" r:id="rId2"/>
    <p:sldId id="274" r:id="rId3"/>
    <p:sldId id="275" r:id="rId4"/>
    <p:sldId id="276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85" r:id="rId14"/>
  </p:sldIdLst>
  <p:sldSz cx="9144000" cy="6858000" type="screen4x3"/>
  <p:notesSz cx="6797675" cy="99314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47" autoAdjust="0"/>
    <p:restoredTop sz="94632" autoAdjust="0"/>
  </p:normalViewPr>
  <p:slideViewPr>
    <p:cSldViewPr>
      <p:cViewPr>
        <p:scale>
          <a:sx n="100" d="100"/>
          <a:sy n="100" d="100"/>
        </p:scale>
        <p:origin x="-787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3C185F-3B3D-4BC8-9A2A-C79CDAAA9113}" type="datetimeFigureOut">
              <a:rPr lang="en-GB" smtClean="0"/>
              <a:pPr/>
              <a:t>24/01/2017</a:t>
            </a:fld>
            <a:endParaRPr lang="en-GB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33106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0443" y="9433106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84A6A-5CEE-4F3F-83A9-5EC764E3E419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41666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BC0058-3E49-43CD-8E94-3566594B0A43}" type="datetimeFigureOut">
              <a:rPr lang="en-GB" smtClean="0"/>
              <a:pPr/>
              <a:t>24/01/2017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17415"/>
            <a:ext cx="5438140" cy="446913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433106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E09B01-9836-40C2-9318-7E253FBFB375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6909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659BF76C-7404-4841-A065-B67BDCF1BBD7}" type="slidenum">
              <a:rPr lang="en-GB" sz="1200" smtClean="0">
                <a:solidFill>
                  <a:prstClr val="black"/>
                </a:solidFill>
                <a:latin typeface="Times" pitchFamily="18" charset="0"/>
                <a:cs typeface="Arial" charset="0"/>
              </a:rPr>
              <a:pPr/>
              <a:t>1</a:t>
            </a:fld>
            <a:endParaRPr lang="en-GB" sz="1200" dirty="0" smtClean="0">
              <a:solidFill>
                <a:prstClr val="black"/>
              </a:solidFill>
              <a:latin typeface="Times" pitchFamily="18" charset="0"/>
              <a:cs typeface="Arial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pl-PL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659BF76C-7404-4841-A065-B67BDCF1BBD7}" type="slidenum">
              <a:rPr lang="en-GB" sz="1200" smtClean="0">
                <a:solidFill>
                  <a:prstClr val="black"/>
                </a:solidFill>
                <a:latin typeface="Times" pitchFamily="18" charset="0"/>
                <a:cs typeface="Arial" charset="0"/>
              </a:rPr>
              <a:pPr/>
              <a:t>2</a:t>
            </a:fld>
            <a:endParaRPr lang="en-GB" sz="1200" smtClean="0">
              <a:solidFill>
                <a:prstClr val="black"/>
              </a:solidFill>
              <a:latin typeface="Times" pitchFamily="18" charset="0"/>
              <a:cs typeface="Arial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pl-PL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659BF76C-7404-4841-A065-B67BDCF1BBD7}" type="slidenum">
              <a:rPr lang="en-GB" sz="1200" smtClean="0">
                <a:solidFill>
                  <a:prstClr val="black"/>
                </a:solidFill>
                <a:latin typeface="Times" pitchFamily="18" charset="0"/>
                <a:cs typeface="Arial" charset="0"/>
              </a:rPr>
              <a:pPr/>
              <a:t>3</a:t>
            </a:fld>
            <a:endParaRPr lang="en-GB" sz="1200" smtClean="0">
              <a:solidFill>
                <a:prstClr val="black"/>
              </a:solidFill>
              <a:latin typeface="Times" pitchFamily="18" charset="0"/>
              <a:cs typeface="Arial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pl-PL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7D78A158-8CDE-401C-B18E-A9D3E9733C28}" type="slidenum">
              <a:rPr lang="nl-NL" sz="1200">
                <a:solidFill>
                  <a:prstClr val="black"/>
                </a:solidFill>
              </a:rPr>
              <a:pPr/>
              <a:t>4</a:t>
            </a:fld>
            <a:endParaRPr lang="nl-NL" sz="1200">
              <a:solidFill>
                <a:prstClr val="black"/>
              </a:solidFill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357" y="4717415"/>
            <a:ext cx="4984962" cy="446913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pl-PL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2DFD57-5BFF-45BD-A94B-3ADF23A1AEDD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69821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331913" y="6308725"/>
            <a:ext cx="2895600" cy="365125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794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331913" y="6308725"/>
            <a:ext cx="2895600" cy="365125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95288" y="908721"/>
            <a:ext cx="8291512" cy="792087"/>
          </a:xfrm>
        </p:spPr>
        <p:txBody>
          <a:bodyPr/>
          <a:lstStyle>
            <a:lvl1pPr>
              <a:defRPr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95536" y="1772816"/>
            <a:ext cx="8291264" cy="410445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031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85800" y="64008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F0EFEC9-8E51-425C-A4F8-AC70D3C80454}" type="slidenum">
              <a:rPr lang="de-DE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3689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8" y="0"/>
            <a:ext cx="9139943" cy="6858000"/>
          </a:xfrm>
          <a:prstGeom prst="rect">
            <a:avLst/>
          </a:prstGeom>
        </p:spPr>
      </p:pic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95288" y="1196975"/>
            <a:ext cx="8291512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GB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95288" y="2133600"/>
            <a:ext cx="8291512" cy="399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5820F9F-4A78-4794-BA0A-638F9F166864}" type="datetimeFigureOut">
              <a:rPr lang="en-US"/>
              <a:pPr>
                <a:defRPr/>
              </a:pPr>
              <a:t>1/24/2017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455646F-B914-4171-99C3-A02015CBB21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47664" y="188640"/>
            <a:ext cx="7200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en-US" sz="1200" dirty="0">
              <a:solidFill>
                <a:srgbClr val="0070C0"/>
              </a:solidFill>
            </a:endParaRPr>
          </a:p>
        </p:txBody>
      </p:sp>
      <p:pic>
        <p:nvPicPr>
          <p:cNvPr id="10" name="Picture 9" descr="relang-logo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3528" y="188640"/>
            <a:ext cx="1806200" cy="50405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95536" y="6231988"/>
            <a:ext cx="7200800" cy="27167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ts val="1500"/>
              </a:lnSpc>
            </a:pPr>
            <a:endParaRPr lang="en-US" sz="1200" dirty="0">
              <a:solidFill>
                <a:srgbClr val="00206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43608" y="1412776"/>
            <a:ext cx="7772400" cy="1143000"/>
          </a:xfrm>
        </p:spPr>
        <p:txBody>
          <a:bodyPr/>
          <a:lstStyle/>
          <a:p>
            <a:pPr eaLnBrk="1" hangingPunct="1"/>
            <a:r>
              <a:rPr lang="en-GB" sz="3200" noProof="0" dirty="0"/>
              <a:t/>
            </a:r>
            <a:br>
              <a:rPr lang="en-GB" sz="3200" noProof="0" dirty="0"/>
            </a:br>
            <a:endParaRPr lang="en-GB" sz="3200" b="1" noProof="0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838200"/>
            <a:ext cx="8517904" cy="4038600"/>
          </a:xfrm>
        </p:spPr>
        <p:txBody>
          <a:bodyPr/>
          <a:lstStyle/>
          <a:p>
            <a:pPr marL="0" indent="0" algn="ctr">
              <a:buNone/>
            </a:pPr>
            <a:r>
              <a:rPr lang="en-GB" sz="3600" b="1" noProof="0" dirty="0" smtClean="0">
                <a:solidFill>
                  <a:schemeClr val="accent5">
                    <a:lumMod val="75000"/>
                  </a:schemeClr>
                </a:solidFill>
              </a:rPr>
              <a:t>RELANG</a:t>
            </a:r>
          </a:p>
          <a:p>
            <a:pPr marL="0" indent="0" algn="ctr">
              <a:buNone/>
            </a:pPr>
            <a:r>
              <a:rPr lang="en-GB" sz="2800" b="1" noProof="0" dirty="0" smtClean="0"/>
              <a:t>Relating language examinations to the common European reference levels of language proficiency</a:t>
            </a:r>
          </a:p>
          <a:p>
            <a:pPr marL="0" indent="0" algn="ctr">
              <a:buNone/>
            </a:pPr>
            <a:endParaRPr lang="en-GB" sz="2400" i="1" noProof="0" dirty="0" smtClean="0"/>
          </a:p>
          <a:p>
            <a:pPr marL="0" indent="0" algn="ctr">
              <a:buNone/>
            </a:pPr>
            <a:endParaRPr lang="en-GB" sz="2000" i="1" noProof="0" dirty="0" smtClean="0"/>
          </a:p>
          <a:p>
            <a:pPr marL="0" indent="0" algn="ctr">
              <a:buNone/>
            </a:pPr>
            <a:r>
              <a:rPr lang="en-GB" sz="2000" i="1" noProof="0" dirty="0" smtClean="0"/>
              <a:t>Promoting quality assurance in education and facilitating mobility</a:t>
            </a:r>
            <a:endParaRPr lang="en-GB" sz="2000" noProof="0" dirty="0" smtClean="0"/>
          </a:p>
          <a:p>
            <a:pPr marL="0" indent="0" algn="ctr">
              <a:buNone/>
            </a:pPr>
            <a:endParaRPr lang="en-GB" sz="1800" dirty="0" smtClean="0"/>
          </a:p>
          <a:p>
            <a:pPr marL="0" indent="0" algn="ctr">
              <a:buNone/>
            </a:pPr>
            <a:r>
              <a:rPr lang="en-GB" sz="1800" dirty="0" smtClean="0"/>
              <a:t>University of Athens, Athens, </a:t>
            </a:r>
            <a:r>
              <a:rPr lang="en-GB" sz="1800" dirty="0" smtClean="0"/>
              <a:t>Greece</a:t>
            </a:r>
          </a:p>
          <a:p>
            <a:pPr marL="0" indent="0" algn="ctr">
              <a:buNone/>
            </a:pPr>
            <a:r>
              <a:rPr lang="en-GB" sz="1800" dirty="0" smtClean="0"/>
              <a:t>10-12  February, 2017 </a:t>
            </a:r>
            <a:endParaRPr lang="en-GB" sz="1800" dirty="0"/>
          </a:p>
          <a:p>
            <a:pPr marL="0" indent="0" algn="ctr">
              <a:buNone/>
            </a:pPr>
            <a:endParaRPr lang="en-GB" sz="1800" dirty="0"/>
          </a:p>
          <a:p>
            <a:pPr marL="0" indent="0" algn="ctr">
              <a:buNone/>
            </a:pPr>
            <a:endParaRPr lang="en-US" sz="2000" b="1" dirty="0" smtClean="0"/>
          </a:p>
          <a:p>
            <a:pPr marL="0" indent="0" algn="ctr">
              <a:buNone/>
            </a:pPr>
            <a:r>
              <a:rPr lang="en-US" sz="2000" b="1" dirty="0" smtClean="0"/>
              <a:t>European </a:t>
            </a:r>
            <a:r>
              <a:rPr lang="en-US" sz="2000" b="1" dirty="0"/>
              <a:t>Centre for Modern Languages and European Commission </a:t>
            </a:r>
            <a:r>
              <a:rPr lang="en-US" sz="2000" b="1" dirty="0" smtClean="0"/>
              <a:t>Cooperation </a:t>
            </a:r>
            <a:r>
              <a:rPr lang="en-US" sz="2000" b="1" dirty="0"/>
              <a:t>on </a:t>
            </a:r>
            <a:r>
              <a:rPr lang="en-US" sz="2000" b="1" dirty="0" smtClean="0"/>
              <a:t>Innovative Methodologies and Assessment in Language Learning </a:t>
            </a:r>
            <a:endParaRPr lang="en-US" sz="2000" b="1" dirty="0"/>
          </a:p>
          <a:p>
            <a:pPr marL="0" lvl="0" indent="0" algn="ctr">
              <a:buNone/>
            </a:pPr>
            <a:endParaRPr lang="en-GB" sz="1400" noProof="0" dirty="0"/>
          </a:p>
        </p:txBody>
      </p:sp>
      <p:sp>
        <p:nvSpPr>
          <p:cNvPr id="2" name="Rechthoek 1"/>
          <p:cNvSpPr/>
          <p:nvPr/>
        </p:nvSpPr>
        <p:spPr>
          <a:xfrm>
            <a:off x="2286000" y="185934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/>
              <a:t> 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053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920151" y="1066800"/>
            <a:ext cx="8229600" cy="1143000"/>
          </a:xfrm>
        </p:spPr>
        <p:txBody>
          <a:bodyPr/>
          <a:lstStyle/>
          <a:p>
            <a:pPr eaLnBrk="1" hangingPunct="1"/>
            <a:r>
              <a:rPr lang="nl-NL" sz="3200" b="1" dirty="0" err="1" smtClean="0"/>
              <a:t>What</a:t>
            </a:r>
            <a:r>
              <a:rPr lang="nl-NL" sz="3200" b="1" dirty="0" smtClean="0"/>
              <a:t> is </a:t>
            </a:r>
            <a:r>
              <a:rPr lang="nl-NL" sz="3200" b="1" dirty="0" err="1" smtClean="0"/>
              <a:t>Reliability</a:t>
            </a:r>
            <a:r>
              <a:rPr lang="nl-NL" sz="3200" b="1" dirty="0" smtClean="0"/>
              <a:t>?</a:t>
            </a:r>
            <a:endParaRPr lang="en-US" sz="4000" b="1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2204864"/>
            <a:ext cx="7772400" cy="3505200"/>
          </a:xfrm>
        </p:spPr>
        <p:txBody>
          <a:bodyPr/>
          <a:lstStyle/>
          <a:p>
            <a:r>
              <a:rPr lang="en-GB" sz="2400" dirty="0"/>
              <a:t>Reliability in testing means consistency: a test with reliable scores produces the same or similar </a:t>
            </a:r>
            <a:r>
              <a:rPr lang="en-GB" sz="2400" dirty="0" smtClean="0"/>
              <a:t>results </a:t>
            </a:r>
            <a:r>
              <a:rPr lang="en-GB" sz="2400" dirty="0"/>
              <a:t>on repeated use. This means that a test would always rank-order a group of test takers in nearly the same way</a:t>
            </a:r>
            <a:r>
              <a:rPr lang="en-GB" sz="2400" dirty="0" smtClean="0"/>
              <a:t>. </a:t>
            </a:r>
            <a:endParaRPr lang="en-GB" sz="2400" dirty="0"/>
          </a:p>
          <a:p>
            <a:r>
              <a:rPr lang="en-GB" sz="2400" dirty="0"/>
              <a:t>Note that high reliability does not necessarily imply that a test is good or interpretations of the results are valid. A bad test can produce highly reliable scores</a:t>
            </a:r>
            <a:r>
              <a:rPr lang="en-GB" sz="2400" dirty="0" smtClean="0"/>
              <a:t>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057262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914400" y="1066800"/>
            <a:ext cx="8229600" cy="1143000"/>
          </a:xfrm>
        </p:spPr>
        <p:txBody>
          <a:bodyPr/>
          <a:lstStyle/>
          <a:p>
            <a:pPr eaLnBrk="1" hangingPunct="1"/>
            <a:r>
              <a:rPr lang="nl-NL" sz="3200" b="1" dirty="0" err="1" smtClean="0"/>
              <a:t>Reliability</a:t>
            </a:r>
            <a:r>
              <a:rPr lang="nl-NL" sz="3200" b="1" dirty="0" smtClean="0"/>
              <a:t> in </a:t>
            </a:r>
            <a:r>
              <a:rPr lang="nl-NL" sz="3200" b="1" dirty="0" err="1" smtClean="0"/>
              <a:t>Practice</a:t>
            </a:r>
            <a:endParaRPr lang="en-US" sz="4000" b="1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2204864"/>
            <a:ext cx="7772400" cy="3505200"/>
          </a:xfrm>
        </p:spPr>
        <p:txBody>
          <a:bodyPr/>
          <a:lstStyle/>
          <a:p>
            <a:r>
              <a:rPr lang="en-GB" sz="2400" dirty="0" smtClean="0"/>
              <a:t>Be aware </a:t>
            </a:r>
            <a:r>
              <a:rPr lang="en-GB" sz="2400" dirty="0"/>
              <a:t>of the likely sources of error, and do what is possible to minimise it. </a:t>
            </a:r>
            <a:endParaRPr lang="en-GB" sz="2400" dirty="0" smtClean="0"/>
          </a:p>
          <a:p>
            <a:r>
              <a:rPr lang="en-GB" sz="2400" dirty="0" smtClean="0"/>
              <a:t>Using </a:t>
            </a:r>
            <a:r>
              <a:rPr lang="en-GB" sz="2400" dirty="0"/>
              <a:t>statistics to estimate the reliability of a test’s scores </a:t>
            </a:r>
            <a:r>
              <a:rPr lang="en-GB" sz="2400" dirty="0" smtClean="0"/>
              <a:t>is </a:t>
            </a:r>
            <a:r>
              <a:rPr lang="en-GB" sz="2400" dirty="0"/>
              <a:t>an important </a:t>
            </a:r>
            <a:r>
              <a:rPr lang="en-GB" sz="2400" i="1" dirty="0"/>
              <a:t>post</a:t>
            </a:r>
            <a:r>
              <a:rPr lang="en-GB" sz="2400" dirty="0"/>
              <a:t>-</a:t>
            </a:r>
            <a:r>
              <a:rPr lang="en-GB" sz="2400" i="1" dirty="0"/>
              <a:t>hoc </a:t>
            </a:r>
            <a:r>
              <a:rPr lang="en-GB" sz="2400" dirty="0"/>
              <a:t>step. </a:t>
            </a:r>
          </a:p>
          <a:p>
            <a:r>
              <a:rPr lang="en-GB" sz="2400" dirty="0"/>
              <a:t>There can be no reliability target for the scores of all tests, because reliability estimates are dependent on how much test taker scores vary. </a:t>
            </a:r>
            <a:endParaRPr lang="en-GB" sz="2400" dirty="0" smtClean="0"/>
          </a:p>
          <a:p>
            <a:r>
              <a:rPr lang="en-GB" sz="2400" dirty="0" smtClean="0"/>
              <a:t>Reliability </a:t>
            </a:r>
            <a:r>
              <a:rPr lang="en-GB" sz="2400" dirty="0"/>
              <a:t>estimates can depend on the item or task type and the way it is marked. </a:t>
            </a:r>
            <a:endParaRPr lang="pl-PL" sz="2400" dirty="0" smtClean="0"/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8267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838200" y="1066800"/>
            <a:ext cx="8229600" cy="1143000"/>
          </a:xfrm>
        </p:spPr>
        <p:txBody>
          <a:bodyPr/>
          <a:lstStyle/>
          <a:p>
            <a:pPr eaLnBrk="1" hangingPunct="1"/>
            <a:r>
              <a:rPr lang="nl-NL" sz="3200" b="1" dirty="0" err="1" smtClean="0"/>
              <a:t>Fairness</a:t>
            </a:r>
            <a:endParaRPr lang="en-US" sz="4000" b="1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2204864"/>
            <a:ext cx="7772400" cy="3505200"/>
          </a:xfrm>
        </p:spPr>
        <p:txBody>
          <a:bodyPr/>
          <a:lstStyle/>
          <a:p>
            <a:pPr eaLnBrk="1" hangingPunct="1"/>
            <a:r>
              <a:rPr lang="en-GB" sz="2400" dirty="0"/>
              <a:t>An objective for all test and examination providers is to make their test as fair as possible.</a:t>
            </a:r>
            <a:endParaRPr lang="pl-PL" sz="2400" dirty="0" smtClean="0"/>
          </a:p>
          <a:p>
            <a:r>
              <a:rPr lang="en-GB" sz="2400" dirty="0"/>
              <a:t>Various bodies have produced Codes of Practice or Codes of Fairness to assist test providers in the practical aspects of ensuring tests are fair. </a:t>
            </a:r>
          </a:p>
          <a:p>
            <a:r>
              <a:rPr lang="en-GB" sz="2400" dirty="0"/>
              <a:t>Test providers can try to minimise bias when designing tests. </a:t>
            </a:r>
            <a:r>
              <a:rPr lang="en-GB" sz="2400" dirty="0" smtClean="0"/>
              <a:t>A </a:t>
            </a:r>
            <a:r>
              <a:rPr lang="en-GB" sz="2400" dirty="0"/>
              <a:t>list of topics to avoid in test items can be given to item writers.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31431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914400" y="1066800"/>
            <a:ext cx="8229600" cy="1143000"/>
          </a:xfrm>
        </p:spPr>
        <p:txBody>
          <a:bodyPr/>
          <a:lstStyle/>
          <a:p>
            <a:pPr eaLnBrk="1" hangingPunct="1"/>
            <a:r>
              <a:rPr lang="nl-NL" sz="3200" b="1" dirty="0" err="1" smtClean="0"/>
              <a:t>Ethical</a:t>
            </a:r>
            <a:r>
              <a:rPr lang="nl-NL" sz="3200" b="1" dirty="0" smtClean="0"/>
              <a:t> Concerns</a:t>
            </a:r>
            <a:endParaRPr lang="en-US" sz="4000" b="1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2204864"/>
            <a:ext cx="7772400" cy="3505200"/>
          </a:xfrm>
        </p:spPr>
        <p:txBody>
          <a:bodyPr/>
          <a:lstStyle/>
          <a:p>
            <a:r>
              <a:rPr lang="en-GB" sz="2400" dirty="0" smtClean="0"/>
              <a:t>High-stakes </a:t>
            </a:r>
            <a:r>
              <a:rPr lang="en-GB" sz="2400" dirty="0"/>
              <a:t>language tests can have </a:t>
            </a:r>
            <a:r>
              <a:rPr lang="en-GB" sz="2400" dirty="0" smtClean="0"/>
              <a:t>negative consequences for individuals, e.g</a:t>
            </a:r>
            <a:r>
              <a:rPr lang="en-GB" sz="2400" dirty="0"/>
              <a:t>. in the context of migration, where decisions made about a person on the basis of a test score can have serious and far-reaching consequences. </a:t>
            </a:r>
          </a:p>
          <a:p>
            <a:r>
              <a:rPr lang="en-GB" sz="2400" dirty="0" smtClean="0"/>
              <a:t>Test </a:t>
            </a:r>
            <a:r>
              <a:rPr lang="en-GB" sz="2400" dirty="0"/>
              <a:t>providers must ensure that the relevant principles are widely disseminated and understood within their organisations. This will help to ensure that the organisation complies with </a:t>
            </a:r>
            <a:r>
              <a:rPr lang="en-GB" sz="2400" dirty="0" smtClean="0"/>
              <a:t>ethical </a:t>
            </a:r>
            <a:r>
              <a:rPr lang="en-GB" sz="2400" dirty="0"/>
              <a:t>guidelines</a:t>
            </a:r>
            <a:r>
              <a:rPr lang="en-GB" sz="2400" dirty="0" smtClean="0"/>
              <a:t>. </a:t>
            </a:r>
            <a:endParaRPr lang="en-GB" sz="2400" dirty="0"/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35821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43608" y="1412776"/>
            <a:ext cx="7772400" cy="1143000"/>
          </a:xfrm>
        </p:spPr>
        <p:txBody>
          <a:bodyPr/>
          <a:lstStyle/>
          <a:p>
            <a:pPr eaLnBrk="1" hangingPunct="1"/>
            <a:r>
              <a:rPr lang="en-GB" sz="3200" b="1" noProof="0" dirty="0" smtClean="0"/>
              <a:t>RELANG Team Members</a:t>
            </a:r>
            <a:r>
              <a:rPr lang="en-GB" sz="3200" noProof="0" dirty="0" smtClean="0"/>
              <a:t/>
            </a:r>
            <a:br>
              <a:rPr lang="en-GB" sz="3200" noProof="0" dirty="0" smtClean="0"/>
            </a:br>
            <a:endParaRPr lang="en-GB" sz="3200" b="1" noProof="0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584" y="2228672"/>
            <a:ext cx="8136904" cy="324036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2400" i="1" noProof="0" dirty="0" err="1" smtClean="0"/>
              <a:t>Éveline</a:t>
            </a:r>
            <a:r>
              <a:rPr lang="en-GB" sz="2400" i="1" noProof="0" dirty="0" smtClean="0"/>
              <a:t> </a:t>
            </a:r>
            <a:r>
              <a:rPr lang="en-GB" sz="2400" i="1" noProof="0" dirty="0" err="1" smtClean="0"/>
              <a:t>Bérard</a:t>
            </a:r>
            <a:r>
              <a:rPr lang="en-GB" sz="2400" i="1" noProof="0" dirty="0" smtClean="0"/>
              <a:t> </a:t>
            </a:r>
            <a:r>
              <a:rPr lang="en-GB" sz="2400" noProof="0" dirty="0" smtClean="0"/>
              <a:t>(formerly</a:t>
            </a:r>
            <a:r>
              <a:rPr lang="en-GB" sz="2400" dirty="0"/>
              <a:t>) </a:t>
            </a:r>
            <a:r>
              <a:rPr lang="en-GB" sz="2400" dirty="0" err="1"/>
              <a:t>Université</a:t>
            </a:r>
            <a:r>
              <a:rPr lang="en-GB" sz="2400" dirty="0"/>
              <a:t> de </a:t>
            </a:r>
            <a:r>
              <a:rPr lang="en-GB" sz="2400" dirty="0" smtClean="0"/>
              <a:t>Franche-Comté, Centre </a:t>
            </a:r>
            <a:r>
              <a:rPr lang="en-GB" sz="2400" dirty="0"/>
              <a:t>de </a:t>
            </a:r>
            <a:r>
              <a:rPr lang="en-GB" sz="2400" dirty="0" err="1"/>
              <a:t>linguistique</a:t>
            </a:r>
            <a:r>
              <a:rPr lang="en-GB" sz="2400" dirty="0"/>
              <a:t> </a:t>
            </a:r>
            <a:r>
              <a:rPr lang="en-GB" sz="2400" dirty="0" err="1" smtClean="0"/>
              <a:t>appliquée</a:t>
            </a:r>
            <a:r>
              <a:rPr lang="en-GB" sz="2400" dirty="0" smtClean="0"/>
              <a:t>, </a:t>
            </a:r>
            <a:r>
              <a:rPr lang="en-GB" sz="2400" dirty="0" smtClean="0"/>
              <a:t>France</a:t>
            </a:r>
          </a:p>
          <a:p>
            <a:pPr>
              <a:lnSpc>
                <a:spcPct val="80000"/>
              </a:lnSpc>
            </a:pPr>
            <a:r>
              <a:rPr lang="en-GB" sz="2400" i="1" noProof="0" dirty="0" smtClean="0"/>
              <a:t>Jana </a:t>
            </a:r>
            <a:r>
              <a:rPr lang="en-GB" sz="2400" i="1" noProof="0" dirty="0" err="1" smtClean="0"/>
              <a:t>Berešová</a:t>
            </a:r>
            <a:r>
              <a:rPr lang="en-GB" sz="2400" i="1" noProof="0" dirty="0" smtClean="0"/>
              <a:t>: </a:t>
            </a:r>
            <a:r>
              <a:rPr lang="en-GB" sz="2400" noProof="0" dirty="0" err="1" smtClean="0"/>
              <a:t>Trnava</a:t>
            </a:r>
            <a:r>
              <a:rPr lang="en-GB" sz="2400" noProof="0" dirty="0" smtClean="0"/>
              <a:t> University, Slovak Republic </a:t>
            </a:r>
          </a:p>
          <a:p>
            <a:pPr>
              <a:lnSpc>
                <a:spcPct val="80000"/>
              </a:lnSpc>
            </a:pPr>
            <a:r>
              <a:rPr lang="en-GB" sz="2400" i="1" noProof="0" dirty="0" smtClean="0"/>
              <a:t>José </a:t>
            </a:r>
            <a:r>
              <a:rPr lang="en-GB" sz="2400" i="1" noProof="0" dirty="0" smtClean="0"/>
              <a:t>Noijons: </a:t>
            </a:r>
            <a:r>
              <a:rPr lang="en-GB" sz="2400" noProof="0" dirty="0" smtClean="0"/>
              <a:t>(formerly) </a:t>
            </a:r>
            <a:r>
              <a:rPr lang="en-GB" sz="2400" noProof="0" dirty="0" err="1" smtClean="0"/>
              <a:t>Cito</a:t>
            </a:r>
            <a:r>
              <a:rPr lang="en-GB" sz="2400" noProof="0" dirty="0" smtClean="0"/>
              <a:t>, Institute for Educational Measurement, The Netherlands (Coordinator) </a:t>
            </a:r>
          </a:p>
          <a:p>
            <a:pPr>
              <a:lnSpc>
                <a:spcPct val="80000"/>
              </a:lnSpc>
            </a:pPr>
            <a:r>
              <a:rPr lang="en-GB" sz="2400" i="1" noProof="0" dirty="0" smtClean="0"/>
              <a:t>Gabor Szabo</a:t>
            </a:r>
            <a:r>
              <a:rPr lang="en-GB" sz="2400" noProof="0" dirty="0" smtClean="0"/>
              <a:t>: University of Pecs, Hungary; European Consortium for the Certificate of Attainment in Modern Languages, Hungary</a:t>
            </a:r>
            <a:endParaRPr lang="en-GB" sz="2400" noProof="0" dirty="0"/>
          </a:p>
        </p:txBody>
      </p:sp>
      <p:sp>
        <p:nvSpPr>
          <p:cNvPr id="2" name="Rechthoek 1"/>
          <p:cNvSpPr/>
          <p:nvPr/>
        </p:nvSpPr>
        <p:spPr>
          <a:xfrm>
            <a:off x="2286000" y="185934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/>
              <a:t> 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9213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43608" y="1412776"/>
            <a:ext cx="7772400" cy="1143000"/>
          </a:xfrm>
        </p:spPr>
        <p:txBody>
          <a:bodyPr/>
          <a:lstStyle/>
          <a:p>
            <a:pPr eaLnBrk="1" hangingPunct="1"/>
            <a:r>
              <a:rPr lang="en-GB" sz="3200" b="1" noProof="0" dirty="0" smtClean="0"/>
              <a:t>Basic Documentation</a:t>
            </a:r>
            <a:r>
              <a:rPr lang="en-GB" sz="3200" noProof="0" dirty="0" smtClean="0">
                <a:solidFill>
                  <a:schemeClr val="tx1"/>
                </a:solidFill>
              </a:rPr>
              <a:t/>
            </a:r>
            <a:br>
              <a:rPr lang="en-GB" sz="3200" noProof="0" dirty="0" smtClean="0">
                <a:solidFill>
                  <a:schemeClr val="tx1"/>
                </a:solidFill>
              </a:rPr>
            </a:br>
            <a:endParaRPr lang="en-GB" sz="3200" b="1" noProof="0" dirty="0" smtClean="0">
              <a:solidFill>
                <a:schemeClr val="tx1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592" y="2228672"/>
            <a:ext cx="8136904" cy="3720063"/>
          </a:xfrm>
        </p:spPr>
        <p:txBody>
          <a:bodyPr/>
          <a:lstStyle/>
          <a:p>
            <a:pPr marL="0" indent="0">
              <a:buNone/>
            </a:pPr>
            <a:r>
              <a:rPr lang="en-GB" sz="2400" noProof="0" dirty="0" smtClean="0"/>
              <a:t>The Training and Consultancy is based on two Council of Europe / ECML publications dealing with the construction and validation of language tests linked to the CEFR:</a:t>
            </a:r>
          </a:p>
          <a:p>
            <a:r>
              <a:rPr lang="en-GB" sz="2400" noProof="0" dirty="0" smtClean="0"/>
              <a:t>The ALTE Manual for Language Test Development and Examining</a:t>
            </a:r>
          </a:p>
          <a:p>
            <a:r>
              <a:rPr lang="en-GB" sz="2400" noProof="0" dirty="0" smtClean="0"/>
              <a:t>Relating Language Examinations to the Common European Framework of Reference for Languages: Learning, Teaching, Assessment (CEFR): Highlights</a:t>
            </a:r>
          </a:p>
          <a:p>
            <a:endParaRPr lang="en-GB" sz="2400" noProof="0" dirty="0" smtClean="0"/>
          </a:p>
          <a:p>
            <a:endParaRPr lang="en-GB" sz="2400" noProof="0" dirty="0"/>
          </a:p>
        </p:txBody>
      </p:sp>
      <p:sp>
        <p:nvSpPr>
          <p:cNvPr id="2" name="Rechthoek 1"/>
          <p:cNvSpPr/>
          <p:nvPr/>
        </p:nvSpPr>
        <p:spPr>
          <a:xfrm>
            <a:off x="2286000" y="185934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/>
              <a:t> 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8682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1125538"/>
            <a:ext cx="8640762" cy="1143000"/>
          </a:xfrm>
        </p:spPr>
        <p:txBody>
          <a:bodyPr/>
          <a:lstStyle/>
          <a:p>
            <a:pPr indent="228600" eaLnBrk="1" hangingPunct="1"/>
            <a:r>
              <a:rPr lang="nl-NL" sz="3200" b="1" dirty="0" err="1">
                <a:solidFill>
                  <a:schemeClr val="accent5">
                    <a:lumMod val="75000"/>
                  </a:schemeClr>
                </a:solidFill>
              </a:rPr>
              <a:t>Linking</a:t>
            </a:r>
            <a:r>
              <a:rPr lang="nl-NL" sz="32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pl-PL" sz="3200" b="1" dirty="0">
                <a:solidFill>
                  <a:schemeClr val="accent5">
                    <a:lumMod val="75000"/>
                  </a:schemeClr>
                </a:solidFill>
              </a:rPr>
              <a:t>Procedures</a:t>
            </a:r>
            <a:r>
              <a:rPr lang="nl-NL" sz="3200" b="1" dirty="0">
                <a:solidFill>
                  <a:schemeClr val="accent5">
                    <a:lumMod val="75000"/>
                  </a:schemeClr>
                </a:solidFill>
              </a:rPr>
              <a:t> in the Manual</a:t>
            </a:r>
            <a:endParaRPr lang="en-GB" sz="3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450" y="2276475"/>
            <a:ext cx="7499350" cy="36004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pl-PL" sz="2400" dirty="0" smtClean="0"/>
              <a:t>Familiarisation with the CEFR</a:t>
            </a:r>
            <a:endParaRPr lang="en-GB" sz="2400" dirty="0" smtClean="0"/>
          </a:p>
          <a:p>
            <a:pPr eaLnBrk="1" hangingPunct="1">
              <a:lnSpc>
                <a:spcPct val="90000"/>
              </a:lnSpc>
            </a:pPr>
            <a:r>
              <a:rPr lang="pl-PL" sz="2400" dirty="0"/>
              <a:t>Linking on the basis of specification of examination content</a:t>
            </a:r>
            <a:endParaRPr lang="en-GB" sz="2400" dirty="0"/>
          </a:p>
          <a:p>
            <a:pPr eaLnBrk="1" hangingPunct="1">
              <a:lnSpc>
                <a:spcPct val="90000"/>
              </a:lnSpc>
            </a:pPr>
            <a:r>
              <a:rPr lang="de-DE" sz="2400" dirty="0" smtClean="0"/>
              <a:t>S</a:t>
            </a:r>
            <a:r>
              <a:rPr lang="pl-PL" sz="2400" dirty="0" smtClean="0"/>
              <a:t>tandard</a:t>
            </a:r>
            <a:r>
              <a:rPr lang="nl-NL" sz="2400" dirty="0" err="1" smtClean="0"/>
              <a:t>iz</a:t>
            </a:r>
            <a:r>
              <a:rPr lang="pl-PL" sz="2400" dirty="0" smtClean="0"/>
              <a:t>ation </a:t>
            </a:r>
            <a:r>
              <a:rPr lang="de-DE" sz="2400" dirty="0" err="1" smtClean="0"/>
              <a:t>and</a:t>
            </a:r>
            <a:r>
              <a:rPr lang="de-DE" sz="2400" dirty="0" smtClean="0"/>
              <a:t> Benchmarking</a:t>
            </a:r>
          </a:p>
          <a:p>
            <a:pPr eaLnBrk="1" hangingPunct="1">
              <a:lnSpc>
                <a:spcPct val="90000"/>
              </a:lnSpc>
            </a:pPr>
            <a:r>
              <a:rPr lang="de-DE" sz="2400" dirty="0" smtClean="0"/>
              <a:t>Standard </a:t>
            </a:r>
            <a:r>
              <a:rPr lang="de-DE" sz="2400" dirty="0" err="1" smtClean="0"/>
              <a:t>setting</a:t>
            </a:r>
            <a:endParaRPr lang="pl-PL" sz="2400" dirty="0" smtClean="0"/>
          </a:p>
          <a:p>
            <a:pPr eaLnBrk="1" hangingPunct="1">
              <a:lnSpc>
                <a:spcPct val="90000"/>
              </a:lnSpc>
            </a:pPr>
            <a:r>
              <a:rPr lang="nl-NL" sz="2400" dirty="0" smtClean="0"/>
              <a:t>V</a:t>
            </a:r>
            <a:r>
              <a:rPr lang="pl-PL" sz="2400" dirty="0" smtClean="0"/>
              <a:t>alidation: checking that exam results relate to CEFR levels as intended</a:t>
            </a: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2542908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917275" y="762000"/>
            <a:ext cx="8229600" cy="1143000"/>
          </a:xfrm>
        </p:spPr>
        <p:txBody>
          <a:bodyPr/>
          <a:lstStyle/>
          <a:p>
            <a:pPr eaLnBrk="1" hangingPunct="1"/>
            <a:r>
              <a:rPr lang="nl-NL" sz="3200" b="1" dirty="0" smtClean="0"/>
              <a:t>The CEFR Model of Language </a:t>
            </a:r>
            <a:r>
              <a:rPr lang="nl-NL" sz="3200" b="1" dirty="0" err="1" smtClean="0"/>
              <a:t>Use</a:t>
            </a:r>
            <a:endParaRPr lang="en-US" sz="4000" b="1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828800"/>
            <a:ext cx="7772400" cy="35052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GB" sz="2400" dirty="0" smtClean="0"/>
              <a:t>Elements in action-oriented approach: </a:t>
            </a:r>
          </a:p>
          <a:p>
            <a:pPr eaLnBrk="1" hangingPunct="1"/>
            <a:r>
              <a:rPr lang="en-GB" sz="2400" dirty="0" smtClean="0"/>
              <a:t>Actions </a:t>
            </a:r>
            <a:r>
              <a:rPr lang="en-GB" sz="2400" dirty="0"/>
              <a:t>performed by persons </a:t>
            </a:r>
            <a:r>
              <a:rPr lang="en-GB" sz="2400" dirty="0" smtClean="0"/>
              <a:t>- individuals </a:t>
            </a:r>
            <a:r>
              <a:rPr lang="en-GB" sz="2400" dirty="0"/>
              <a:t>and </a:t>
            </a:r>
            <a:r>
              <a:rPr lang="en-GB" sz="2400" dirty="0" smtClean="0"/>
              <a:t>social agents</a:t>
            </a:r>
          </a:p>
          <a:p>
            <a:pPr eaLnBrk="1" hangingPunct="1"/>
            <a:r>
              <a:rPr lang="en-GB" sz="2400" dirty="0" smtClean="0"/>
              <a:t>A </a:t>
            </a:r>
            <a:r>
              <a:rPr lang="en-GB" sz="2400" dirty="0"/>
              <a:t>range of competences, both general and in particular communicative language </a:t>
            </a:r>
            <a:r>
              <a:rPr lang="en-GB" sz="2400" dirty="0" smtClean="0"/>
              <a:t>competences </a:t>
            </a:r>
          </a:p>
          <a:p>
            <a:pPr eaLnBrk="1" hangingPunct="1"/>
            <a:r>
              <a:rPr lang="en-GB" sz="2400" dirty="0" smtClean="0"/>
              <a:t>Various </a:t>
            </a:r>
            <a:r>
              <a:rPr lang="en-GB" sz="2400" dirty="0"/>
              <a:t>contexts under various conditions and constraints to engage in language </a:t>
            </a:r>
            <a:r>
              <a:rPr lang="en-GB" sz="2400" dirty="0" smtClean="0"/>
              <a:t>activities</a:t>
            </a:r>
          </a:p>
          <a:p>
            <a:pPr eaLnBrk="1" hangingPunct="1"/>
            <a:r>
              <a:rPr lang="en-GB" sz="2400" dirty="0" smtClean="0"/>
              <a:t>Language </a:t>
            </a:r>
            <a:r>
              <a:rPr lang="en-GB" sz="2400" dirty="0"/>
              <a:t>processes to produce and/or receive texts in relation to themes in specific </a:t>
            </a:r>
            <a:r>
              <a:rPr lang="en-GB" sz="2400" dirty="0" smtClean="0"/>
              <a:t>domains</a:t>
            </a:r>
          </a:p>
          <a:p>
            <a:pPr marL="342900" lvl="1" indent="-342900" algn="r" eaLnBrk="1" hangingPunct="1">
              <a:lnSpc>
                <a:spcPct val="90000"/>
              </a:lnSpc>
              <a:buFontTx/>
              <a:buNone/>
            </a:pPr>
            <a:endParaRPr lang="pl-PL" dirty="0" smtClean="0"/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64986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291512" cy="1015008"/>
          </a:xfrm>
        </p:spPr>
        <p:txBody>
          <a:bodyPr/>
          <a:lstStyle/>
          <a:p>
            <a:pPr eaLnBrk="1" hangingPunct="1"/>
            <a:r>
              <a:rPr lang="nl-NL" sz="3200" b="1" dirty="0" smtClean="0"/>
              <a:t>The user/</a:t>
            </a:r>
            <a:r>
              <a:rPr lang="nl-NL" sz="3200" b="1" dirty="0" err="1" smtClean="0"/>
              <a:t>learner’s</a:t>
            </a:r>
            <a:r>
              <a:rPr lang="nl-NL" sz="3200" b="1" dirty="0" smtClean="0"/>
              <a:t> </a:t>
            </a:r>
            <a:r>
              <a:rPr lang="nl-NL" sz="3200" b="1" dirty="0" err="1" smtClean="0"/>
              <a:t>Competences</a:t>
            </a:r>
            <a:endParaRPr lang="en-GB" sz="3200" b="1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752600"/>
            <a:ext cx="5783359" cy="37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2043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30912" y="762000"/>
            <a:ext cx="8229600" cy="1143000"/>
          </a:xfrm>
        </p:spPr>
        <p:txBody>
          <a:bodyPr/>
          <a:lstStyle/>
          <a:p>
            <a:pPr eaLnBrk="1" hangingPunct="1"/>
            <a:r>
              <a:rPr lang="nl-NL" sz="3200" b="1" dirty="0" smtClean="0"/>
              <a:t>Language </a:t>
            </a:r>
            <a:r>
              <a:rPr lang="nl-NL" sz="3200" b="1" dirty="0" err="1" smtClean="0"/>
              <a:t>use</a:t>
            </a:r>
            <a:r>
              <a:rPr lang="nl-NL" sz="3200" b="1" dirty="0" smtClean="0"/>
              <a:t> </a:t>
            </a:r>
            <a:r>
              <a:rPr lang="nl-NL" sz="3200" b="1" dirty="0" err="1" smtClean="0"/>
              <a:t>and</a:t>
            </a:r>
            <a:r>
              <a:rPr lang="nl-NL" sz="3200" b="1" dirty="0" smtClean="0"/>
              <a:t> the user/</a:t>
            </a:r>
            <a:r>
              <a:rPr lang="nl-NL" sz="3200" b="1" dirty="0" err="1" smtClean="0"/>
              <a:t>learner</a:t>
            </a:r>
            <a:endParaRPr lang="en-US" sz="4000" b="1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2204864"/>
            <a:ext cx="7772400" cy="3505200"/>
          </a:xfrm>
        </p:spPr>
        <p:txBody>
          <a:bodyPr/>
          <a:lstStyle/>
          <a:p>
            <a:pPr marL="0" indent="0" eaLnBrk="1" hangingPunct="1">
              <a:buNone/>
            </a:pPr>
            <a:endParaRPr lang="pl-PL" dirty="0" smtClean="0"/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1" y="1828800"/>
            <a:ext cx="7052081" cy="36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193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914400" y="1143000"/>
            <a:ext cx="7010400" cy="1143000"/>
          </a:xfrm>
        </p:spPr>
        <p:txBody>
          <a:bodyPr/>
          <a:lstStyle/>
          <a:p>
            <a:pPr eaLnBrk="1" hangingPunct="1"/>
            <a:r>
              <a:rPr lang="nl-NL" sz="3200" b="1" dirty="0" err="1" smtClean="0"/>
              <a:t>What</a:t>
            </a:r>
            <a:r>
              <a:rPr lang="nl-NL" sz="3200" b="1" dirty="0" smtClean="0"/>
              <a:t> is </a:t>
            </a:r>
            <a:r>
              <a:rPr lang="nl-NL" sz="3200" b="1" dirty="0" err="1" smtClean="0"/>
              <a:t>Validity</a:t>
            </a:r>
            <a:r>
              <a:rPr lang="nl-NL" sz="3200" b="1" dirty="0" smtClean="0"/>
              <a:t>? </a:t>
            </a:r>
            <a:endParaRPr lang="en-US" sz="4000" b="1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2204864"/>
            <a:ext cx="7772400" cy="3505200"/>
          </a:xfrm>
        </p:spPr>
        <p:txBody>
          <a:bodyPr/>
          <a:lstStyle/>
          <a:p>
            <a:pPr eaLnBrk="1" hangingPunct="1"/>
            <a:r>
              <a:rPr lang="en-GB" sz="2400" dirty="0" smtClean="0"/>
              <a:t>A test </a:t>
            </a:r>
            <a:r>
              <a:rPr lang="en-GB" sz="2400" dirty="0"/>
              <a:t>is valid if it measures what we intend it to measure</a:t>
            </a:r>
            <a:r>
              <a:rPr lang="en-GB" sz="2400" dirty="0" smtClean="0"/>
              <a:t>.</a:t>
            </a:r>
          </a:p>
          <a:p>
            <a:pPr eaLnBrk="1" hangingPunct="1"/>
            <a:r>
              <a:rPr lang="en-GB" sz="2400" dirty="0" smtClean="0"/>
              <a:t>This definition </a:t>
            </a:r>
            <a:r>
              <a:rPr lang="en-GB" sz="2400" dirty="0"/>
              <a:t>has been extended in recent years to encompass the way tests are </a:t>
            </a:r>
            <a:r>
              <a:rPr lang="en-GB" sz="2400" i="1" dirty="0"/>
              <a:t>used</a:t>
            </a:r>
            <a:r>
              <a:rPr lang="en-GB" sz="2400" dirty="0"/>
              <a:t>, i.e. validity relates to: ‘the degree to which evidence and theory support the interpretations of test scores entailed by proposed uses of tests’ (AERA, APA, NCME 1999). </a:t>
            </a:r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89617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885645" y="914400"/>
            <a:ext cx="8229600" cy="1143000"/>
          </a:xfrm>
        </p:spPr>
        <p:txBody>
          <a:bodyPr/>
          <a:lstStyle/>
          <a:p>
            <a:pPr eaLnBrk="1" hangingPunct="1"/>
            <a:r>
              <a:rPr lang="nl-NL" sz="3200" b="1" dirty="0" err="1" smtClean="0"/>
              <a:t>Validity</a:t>
            </a:r>
            <a:r>
              <a:rPr lang="nl-NL" sz="3200" b="1" dirty="0" smtClean="0"/>
              <a:t> </a:t>
            </a:r>
            <a:r>
              <a:rPr lang="nl-NL" sz="3200" b="1" dirty="0" err="1" smtClean="0"/>
              <a:t>and</a:t>
            </a:r>
            <a:r>
              <a:rPr lang="nl-NL" sz="3200" b="1" dirty="0" smtClean="0"/>
              <a:t> the CEFR </a:t>
            </a:r>
            <a:endParaRPr lang="en-US" sz="4000" b="1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2060848"/>
            <a:ext cx="7992888" cy="3577208"/>
          </a:xfrm>
        </p:spPr>
        <p:txBody>
          <a:bodyPr/>
          <a:lstStyle/>
          <a:p>
            <a:r>
              <a:rPr lang="en-GB" sz="2400" dirty="0"/>
              <a:t>Validity comes down to demonstrating that what we claim is true: that a learner reported to be at B1 actually </a:t>
            </a:r>
            <a:r>
              <a:rPr lang="en-GB" sz="2400" i="1" dirty="0"/>
              <a:t>is </a:t>
            </a:r>
            <a:r>
              <a:rPr lang="en-GB" sz="2400" dirty="0"/>
              <a:t>at B1 according to the evidence we can provide. </a:t>
            </a:r>
            <a:endParaRPr lang="en-GB" sz="2400" dirty="0" smtClean="0"/>
          </a:p>
          <a:p>
            <a:pPr lvl="0"/>
            <a:r>
              <a:rPr lang="en-GB" sz="2400" dirty="0" smtClean="0"/>
              <a:t>If </a:t>
            </a:r>
            <a:r>
              <a:rPr lang="en-GB" sz="2400" dirty="0"/>
              <a:t>the focus is more on </a:t>
            </a:r>
            <a:r>
              <a:rPr lang="en-GB" sz="2400" i="1" dirty="0"/>
              <a:t>use</a:t>
            </a:r>
            <a:r>
              <a:rPr lang="en-GB" sz="2400" dirty="0"/>
              <a:t>, then validity evidence will relate to language actually being used for various communicative </a:t>
            </a:r>
            <a:r>
              <a:rPr lang="en-GB" sz="2400" dirty="0" smtClean="0"/>
              <a:t>purposes.</a:t>
            </a:r>
            <a:endParaRPr lang="en-GB" sz="2400" dirty="0"/>
          </a:p>
          <a:p>
            <a:pPr lvl="0"/>
            <a:r>
              <a:rPr lang="en-GB" sz="2400" dirty="0" smtClean="0"/>
              <a:t>If </a:t>
            </a:r>
            <a:r>
              <a:rPr lang="en-GB" sz="2400" dirty="0"/>
              <a:t>the focus is more on </a:t>
            </a:r>
            <a:r>
              <a:rPr lang="en-GB" sz="2400" i="1" dirty="0"/>
              <a:t>competence</a:t>
            </a:r>
            <a:r>
              <a:rPr lang="en-GB" sz="2400" dirty="0"/>
              <a:t>, then validity evidence will relate to cognitive skills, strategies and language </a:t>
            </a:r>
            <a:r>
              <a:rPr lang="en-GB" sz="2400" dirty="0" smtClean="0"/>
              <a:t>knowledge. </a:t>
            </a: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endParaRPr lang="en-GB" sz="2400" dirty="0"/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7553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-template-relang">
  <a:themeElements>
    <a:clrScheme name="chris">
      <a:dk1>
        <a:sysClr val="windowText" lastClr="000000"/>
      </a:dk1>
      <a:lt1>
        <a:sysClr val="window" lastClr="FFFFFF"/>
      </a:lt1>
      <a:dk2>
        <a:srgbClr val="92D050"/>
      </a:dk2>
      <a:lt2>
        <a:srgbClr val="F4E7ED"/>
      </a:lt2>
      <a:accent1>
        <a:srgbClr val="E36305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PPT-template-relang</Template>
  <TotalTime>32</TotalTime>
  <Words>731</Words>
  <Application>Microsoft Office PowerPoint</Application>
  <PresentationFormat>Diavoorstelling (4:3)</PresentationFormat>
  <Paragraphs>66</Paragraphs>
  <Slides>13</Slides>
  <Notes>13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4" baseType="lpstr">
      <vt:lpstr>PPT-template-relang</vt:lpstr>
      <vt:lpstr> </vt:lpstr>
      <vt:lpstr>RELANG Team Members </vt:lpstr>
      <vt:lpstr>Basic Documentation </vt:lpstr>
      <vt:lpstr>Linking Procedures in the Manual</vt:lpstr>
      <vt:lpstr>The CEFR Model of Language Use</vt:lpstr>
      <vt:lpstr>The user/learner’s Competences</vt:lpstr>
      <vt:lpstr>Language use and the user/learner</vt:lpstr>
      <vt:lpstr>What is Validity? </vt:lpstr>
      <vt:lpstr>Validity and the CEFR </vt:lpstr>
      <vt:lpstr>What is Reliability?</vt:lpstr>
      <vt:lpstr>Reliability in Practice</vt:lpstr>
      <vt:lpstr>Fairness</vt:lpstr>
      <vt:lpstr>Ethical Concerns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Niamh Martin</dc:creator>
  <cp:lastModifiedBy>Jose</cp:lastModifiedBy>
  <cp:revision>19</cp:revision>
  <cp:lastPrinted>2012-09-20T10:53:19Z</cp:lastPrinted>
  <dcterms:created xsi:type="dcterms:W3CDTF">2013-09-12T14:01:04Z</dcterms:created>
  <dcterms:modified xsi:type="dcterms:W3CDTF">2017-01-24T11:16:15Z</dcterms:modified>
</cp:coreProperties>
</file>