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1" r:id="rId2"/>
    <p:sldId id="286" r:id="rId3"/>
    <p:sldId id="285" r:id="rId4"/>
    <p:sldId id="273" r:id="rId5"/>
    <p:sldId id="274" r:id="rId6"/>
    <p:sldId id="284" r:id="rId7"/>
    <p:sldId id="283" r:id="rId8"/>
    <p:sldId id="287" r:id="rId9"/>
    <p:sldId id="289" r:id="rId10"/>
    <p:sldId id="276" r:id="rId11"/>
    <p:sldId id="281" r:id="rId12"/>
    <p:sldId id="288" r:id="rId13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1" autoAdjust="0"/>
    <p:restoredTop sz="86457" autoAdjust="0"/>
  </p:normalViewPr>
  <p:slideViewPr>
    <p:cSldViewPr>
      <p:cViewPr>
        <p:scale>
          <a:sx n="100" d="100"/>
          <a:sy n="100" d="100"/>
        </p:scale>
        <p:origin x="-78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8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25/01/2017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25/01/2017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0080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 smtClean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 smtClean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 smtClean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b="1" noProof="0" dirty="0" smtClean="0"/>
              <a:t>			</a:t>
            </a:r>
            <a:r>
              <a:rPr lang="en-GB" sz="3200" b="1" noProof="0" dirty="0" smtClean="0">
                <a:solidFill>
                  <a:srgbClr val="002060"/>
                </a:solidFill>
              </a:rPr>
              <a:t>RELANG</a:t>
            </a:r>
            <a:r>
              <a:rPr lang="en-GB" sz="3200" b="1" noProof="0" dirty="0" smtClean="0"/>
              <a:t/>
            </a:r>
            <a:br>
              <a:rPr lang="en-GB" sz="3200" b="1" noProof="0" dirty="0" smtClean="0"/>
            </a:br>
            <a:r>
              <a:rPr lang="en-GB" sz="1800" b="1" noProof="0" dirty="0" smtClean="0">
                <a:solidFill>
                  <a:srgbClr val="002060"/>
                </a:solidFill>
              </a:rPr>
              <a:t>Relating language examinations to the common European reference levels of language proficiency: </a:t>
            </a:r>
            <a:r>
              <a:rPr lang="en-GB" sz="1800" b="1" i="1" noProof="0" dirty="0" smtClean="0">
                <a:solidFill>
                  <a:srgbClr val="002060"/>
                </a:solidFill>
              </a:rPr>
              <a:t>promoting quality assurance in education and facilitating mobility</a:t>
            </a:r>
            <a:endParaRPr lang="en-GB" sz="1800" i="1" noProof="0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0" dirty="0" smtClean="0"/>
          </a:p>
          <a:p>
            <a:pPr>
              <a:buNone/>
            </a:pPr>
            <a:endParaRPr lang="en-GB" noProof="0" dirty="0" smtClean="0"/>
          </a:p>
          <a:p>
            <a:pPr algn="ctr">
              <a:buNone/>
            </a:pPr>
            <a:r>
              <a:rPr lang="en-GB" b="1" noProof="0" dirty="0" smtClean="0">
                <a:solidFill>
                  <a:schemeClr val="accent5">
                    <a:lumMod val="50000"/>
                  </a:schemeClr>
                </a:solidFill>
              </a:rPr>
              <a:t>Testing Productive Skills</a:t>
            </a:r>
          </a:p>
          <a:p>
            <a:pPr marL="0" indent="0" algn="ctr">
              <a:buNone/>
            </a:pPr>
            <a:endParaRPr lang="en-GB" b="1" noProof="0" dirty="0" smtClean="0"/>
          </a:p>
          <a:p>
            <a:pPr marL="0" indent="0">
              <a:buNone/>
            </a:pPr>
            <a:endParaRPr lang="en-GB" sz="1800" b="1" noProof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b="1" noProof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b="1" noProof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b="1" noProof="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800" b="1" noProof="0" dirty="0" smtClean="0">
                <a:solidFill>
                  <a:srgbClr val="002060"/>
                </a:solidFill>
              </a:rPr>
              <a:t>European Centre for Modern Languages and European Commission cooperation on Innovative Methodologies And Assessment In Language Learning </a:t>
            </a:r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smtClean="0"/>
              <a:t>CEFR tasks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noProof="0" dirty="0" smtClean="0"/>
          </a:p>
          <a:p>
            <a:endParaRPr lang="en-GB" sz="2400" noProof="0" dirty="0" smtClean="0">
              <a:solidFill>
                <a:srgbClr val="FFFF00"/>
              </a:solidFill>
            </a:endParaRPr>
          </a:p>
          <a:p>
            <a:r>
              <a:rPr lang="en-GB" sz="2400" noProof="0" dirty="0" smtClean="0"/>
              <a:t>Factually oriented tasks: description, narration, instruction, comparison</a:t>
            </a:r>
          </a:p>
          <a:p>
            <a:r>
              <a:rPr lang="en-GB" sz="2400" noProof="0" dirty="0" smtClean="0"/>
              <a:t>Evaluative tasks: explanation, justification, prediction, decision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10066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Role plays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95400"/>
            <a:ext cx="8291264" cy="4104457"/>
          </a:xfrm>
        </p:spPr>
        <p:txBody>
          <a:bodyPr/>
          <a:lstStyle/>
          <a:p>
            <a:r>
              <a:rPr lang="en-GB" sz="2400" noProof="0" dirty="0" smtClean="0"/>
              <a:t>These tasks simulate social and service situations such as buying something or going to the restaurant, which have a fairly predictable structure. The intention is to simulate reality.</a:t>
            </a:r>
          </a:p>
          <a:p>
            <a:endParaRPr lang="en-GB" sz="2400" noProof="0" dirty="0" smtClean="0"/>
          </a:p>
          <a:p>
            <a:r>
              <a:rPr lang="en-GB" sz="2400" noProof="0" dirty="0" smtClean="0"/>
              <a:t>Test-</a:t>
            </a:r>
            <a:r>
              <a:rPr lang="en-GB" sz="2400" noProof="0" dirty="0" err="1" smtClean="0"/>
              <a:t>takerʼs</a:t>
            </a:r>
            <a:r>
              <a:rPr lang="en-GB" sz="2400" noProof="0" dirty="0" smtClean="0"/>
              <a:t> Role:</a:t>
            </a:r>
          </a:p>
          <a:p>
            <a:pPr lvl="1" indent="-342900"/>
            <a:r>
              <a:rPr lang="en-GB" sz="2000" noProof="0" dirty="0" smtClean="0"/>
              <a:t>You have arrived at a hotel for your holiday. You have lost the suitcase. You think that someone might have taken it to the wrong room by mistake. Ask a receptionist for help.</a:t>
            </a:r>
          </a:p>
          <a:p>
            <a:endParaRPr lang="en-GB" sz="2400" noProof="0" dirty="0" smtClean="0"/>
          </a:p>
          <a:p>
            <a:r>
              <a:rPr lang="en-GB" sz="2400" noProof="0" dirty="0" smtClean="0"/>
              <a:t>Examiner/</a:t>
            </a:r>
            <a:r>
              <a:rPr lang="en-GB" sz="2400" noProof="0" dirty="0" err="1" smtClean="0"/>
              <a:t>Interlocutorʼs</a:t>
            </a:r>
            <a:r>
              <a:rPr lang="en-GB" sz="2400" noProof="0" dirty="0" smtClean="0"/>
              <a:t> Role:</a:t>
            </a:r>
          </a:p>
          <a:p>
            <a:pPr lvl="1" indent="-342900"/>
            <a:r>
              <a:rPr lang="en-GB" sz="2000" noProof="0" dirty="0" smtClean="0"/>
              <a:t>You are a receptionist at a hotel. A guest asks for help</a:t>
            </a:r>
            <a:r>
              <a:rPr lang="en-GB" sz="2000" noProof="0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endParaRPr lang="en-GB" sz="2400" noProof="0" dirty="0" smtClean="0"/>
          </a:p>
          <a:p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074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Checklist for speaking tasks </a:t>
            </a:r>
            <a:endParaRPr lang="en-GB" sz="3600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1371600"/>
            <a:ext cx="8291264" cy="4104457"/>
          </a:xfrm>
        </p:spPr>
        <p:txBody>
          <a:bodyPr/>
          <a:lstStyle/>
          <a:p>
            <a:pPr marL="0" indent="0">
              <a:buNone/>
            </a:pPr>
            <a:r>
              <a:rPr lang="en-GB" sz="2400" noProof="0" dirty="0" smtClean="0"/>
              <a:t>1. Is the topic of the text to be produced accessible to the target candidates and is the context realistic?</a:t>
            </a:r>
          </a:p>
          <a:p>
            <a:pPr marL="0" indent="0">
              <a:buNone/>
            </a:pPr>
            <a:r>
              <a:rPr lang="en-GB" sz="2400" noProof="0" dirty="0" smtClean="0"/>
              <a:t>2. Is the language in the rubrics accessible to candidates at the target level?</a:t>
            </a:r>
          </a:p>
          <a:p>
            <a:pPr marL="0" indent="0">
              <a:buNone/>
            </a:pPr>
            <a:r>
              <a:rPr lang="en-GB" sz="2400" noProof="0" dirty="0" smtClean="0"/>
              <a:t>3. Is the purpose of the task clearly indicated?</a:t>
            </a:r>
          </a:p>
          <a:p>
            <a:pPr marL="0" indent="0">
              <a:buNone/>
            </a:pPr>
            <a:r>
              <a:rPr lang="en-GB" sz="2400" noProof="0" dirty="0" smtClean="0"/>
              <a:t>4. Does the task provide an opportunity for candidates to show their range?</a:t>
            </a:r>
          </a:p>
          <a:p>
            <a:pPr marL="0" indent="0">
              <a:buNone/>
            </a:pPr>
            <a:r>
              <a:rPr lang="en-GB" sz="2400" noProof="0" dirty="0" smtClean="0"/>
              <a:t>6. Is a marking scheme provided?</a:t>
            </a:r>
          </a:p>
          <a:p>
            <a:pPr marL="0" indent="0">
              <a:buNone/>
            </a:pPr>
            <a:r>
              <a:rPr lang="en-GB" sz="2400" noProof="0" dirty="0" smtClean="0"/>
              <a:t> 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3068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Writing in the CEFR   </a:t>
            </a:r>
            <a:endParaRPr lang="en-GB" sz="3600" b="1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371600"/>
            <a:ext cx="8291264" cy="4104457"/>
          </a:xfrm>
        </p:spPr>
        <p:txBody>
          <a:bodyPr/>
          <a:lstStyle/>
          <a:p>
            <a:r>
              <a:rPr lang="en-GB" sz="2400" noProof="0" dirty="0" smtClean="0"/>
              <a:t>Actions performed by persons</a:t>
            </a:r>
          </a:p>
          <a:p>
            <a:r>
              <a:rPr lang="en-GB" sz="2400" noProof="0" dirty="0" smtClean="0"/>
              <a:t>Illustrative scales for </a:t>
            </a:r>
          </a:p>
          <a:p>
            <a:pPr lvl="2"/>
            <a:r>
              <a:rPr lang="en-GB" sz="2000" noProof="0" dirty="0" smtClean="0"/>
              <a:t>Written production </a:t>
            </a:r>
          </a:p>
          <a:p>
            <a:pPr lvl="2"/>
            <a:r>
              <a:rPr lang="en-GB" sz="2000" noProof="0" dirty="0" smtClean="0"/>
              <a:t>Written interaction</a:t>
            </a:r>
          </a:p>
          <a:p>
            <a:r>
              <a:rPr lang="en-GB" sz="2400" noProof="0" dirty="0" smtClean="0"/>
              <a:t>Various contexts</a:t>
            </a:r>
          </a:p>
          <a:p>
            <a:pPr lvl="2"/>
            <a:r>
              <a:rPr lang="en-GB" sz="2000" noProof="0" dirty="0" smtClean="0"/>
              <a:t>CEFR Table 5, Descriptive categories</a:t>
            </a:r>
          </a:p>
          <a:p>
            <a:r>
              <a:rPr lang="en-GB" sz="2400" noProof="0" dirty="0" smtClean="0"/>
              <a:t>Communicative competences</a:t>
            </a:r>
          </a:p>
          <a:p>
            <a:pPr lvl="2"/>
            <a:r>
              <a:rPr lang="en-GB" sz="2000" noProof="0" dirty="0" smtClean="0"/>
              <a:t>Linguistic competence</a:t>
            </a:r>
          </a:p>
          <a:p>
            <a:pPr lvl="2"/>
            <a:r>
              <a:rPr lang="en-GB" sz="2000" noProof="0" dirty="0" smtClean="0"/>
              <a:t>Sociolinguistic competence</a:t>
            </a:r>
          </a:p>
          <a:p>
            <a:pPr lvl="2"/>
            <a:r>
              <a:rPr lang="en-GB" sz="2000" noProof="0" dirty="0" smtClean="0"/>
              <a:t>Pragmatic competence </a:t>
            </a:r>
          </a:p>
          <a:p>
            <a:pPr lvl="2"/>
            <a:endParaRPr lang="en-GB" sz="1600" noProof="0" dirty="0" smtClean="0"/>
          </a:p>
          <a:p>
            <a:pPr lvl="2"/>
            <a:endParaRPr lang="en-GB" sz="1600" noProof="0" dirty="0" smtClean="0"/>
          </a:p>
          <a:p>
            <a:pPr lvl="2"/>
            <a:endParaRPr lang="en-GB" sz="1600" noProof="0" dirty="0" smtClean="0"/>
          </a:p>
          <a:p>
            <a:endParaRPr lang="en-GB" sz="2400" noProof="0" dirty="0" smtClean="0"/>
          </a:p>
          <a:p>
            <a:pPr marL="457200" lvl="1" indent="0">
              <a:buNone/>
            </a:pPr>
            <a:endParaRPr lang="en-GB" sz="2000" noProof="0" dirty="0" smtClean="0"/>
          </a:p>
          <a:p>
            <a:pPr marL="57150" indent="0">
              <a:buNone/>
            </a:pPr>
            <a:endParaRPr lang="en-GB" sz="2400" noProof="0" dirty="0" smtClean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41873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est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676400"/>
            <a:ext cx="5471582" cy="4103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Testing Writing</a:t>
            </a:r>
            <a:endParaRPr lang="en-GB" sz="3600" b="1" noProof="0" dirty="0"/>
          </a:p>
        </p:txBody>
      </p:sp>
    </p:spTree>
    <p:extLst>
      <p:ext uri="{BB962C8B-B14F-4D97-AF65-F5344CB8AC3E}">
        <p14:creationId xmlns:p14="http://schemas.microsoft.com/office/powerpoint/2010/main" val="214711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smtClean="0"/>
              <a:t>The Writing Process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9600" y="1752600"/>
            <a:ext cx="8291264" cy="4104457"/>
          </a:xfrm>
        </p:spPr>
        <p:txBody>
          <a:bodyPr/>
          <a:lstStyle/>
          <a:p>
            <a:pPr lvl="0"/>
            <a:r>
              <a:rPr lang="en-GB" sz="2400" noProof="0" dirty="0" smtClean="0"/>
              <a:t>Planning (brainstorming ideas or collecting them from various resources, noting down various ideas),</a:t>
            </a:r>
          </a:p>
          <a:p>
            <a:pPr lvl="0"/>
            <a:r>
              <a:rPr lang="en-GB" sz="2400" noProof="0" dirty="0" smtClean="0"/>
              <a:t>Drafting a piece of writing (writing out a rough version),</a:t>
            </a:r>
          </a:p>
          <a:p>
            <a:pPr lvl="0"/>
            <a:r>
              <a:rPr lang="en-GB" sz="2400" noProof="0" dirty="0" smtClean="0"/>
              <a:t>Reviewing a piece of writing (selecting the best ideas for inclusion, deciding on  information for each paragraph and the order of paragraphs),</a:t>
            </a:r>
          </a:p>
          <a:p>
            <a:pPr lvl="0"/>
            <a:r>
              <a:rPr lang="en-GB" sz="2400" noProof="0" dirty="0" smtClean="0"/>
              <a:t>Editing a piece of writing (checking for unnecessary repetition of words and/or information, checking language use, punctuation and spelling).</a:t>
            </a:r>
          </a:p>
          <a:p>
            <a:pPr marL="0" indent="0">
              <a:buNone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5028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smtClean="0"/>
              <a:t>Task characteristics 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2057400"/>
            <a:ext cx="8291264" cy="4104457"/>
          </a:xfrm>
        </p:spPr>
        <p:txBody>
          <a:bodyPr/>
          <a:lstStyle/>
          <a:p>
            <a:r>
              <a:rPr lang="en-GB" altLang="sk-SK" sz="2400" noProof="0" dirty="0" smtClean="0"/>
              <a:t>The stimulus should be as short and clear as possible</a:t>
            </a:r>
          </a:p>
          <a:p>
            <a:r>
              <a:rPr lang="en-GB" altLang="sk-SK" sz="2400" noProof="0" dirty="0" smtClean="0"/>
              <a:t>It must give an adequate framework for the students´ writing.</a:t>
            </a:r>
          </a:p>
          <a:p>
            <a:r>
              <a:rPr lang="en-GB" altLang="sk-SK" sz="2400" noProof="0" dirty="0" smtClean="0"/>
              <a:t>Pictures or other visual material can be used as a stimulus (but then there can be difficulties of interpretation).</a:t>
            </a:r>
          </a:p>
          <a:p>
            <a:r>
              <a:rPr lang="en-GB" altLang="sk-SK" sz="2400" noProof="0" dirty="0" smtClean="0"/>
              <a:t>The test-takers should know who they are writing to and how this information will affect what they write.</a:t>
            </a:r>
          </a:p>
          <a:p>
            <a:endParaRPr lang="en-GB" altLang="sk-SK" sz="2400" noProof="0" dirty="0" smtClean="0"/>
          </a:p>
          <a:p>
            <a:pPr marL="0" indent="0">
              <a:buNone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2999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err="1" smtClean="0"/>
              <a:t>Macrofunctions</a:t>
            </a:r>
            <a:r>
              <a:rPr lang="en-GB" sz="3600" b="1" noProof="0" dirty="0" smtClean="0"/>
              <a:t> and </a:t>
            </a:r>
            <a:r>
              <a:rPr lang="en-GB" sz="3600" b="1" noProof="0" dirty="0" err="1" smtClean="0"/>
              <a:t>microfunctions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noProof="0" dirty="0" smtClean="0"/>
              <a:t>The production of different text </a:t>
            </a:r>
            <a:r>
              <a:rPr lang="en-GB" sz="2400" i="1" noProof="0" dirty="0" smtClean="0"/>
              <a:t>types </a:t>
            </a:r>
            <a:r>
              <a:rPr lang="en-GB" sz="2400" noProof="0" dirty="0" smtClean="0"/>
              <a:t>(</a:t>
            </a:r>
            <a:r>
              <a:rPr lang="en-GB" sz="2400" noProof="0" dirty="0" err="1" smtClean="0"/>
              <a:t>macrofunctions</a:t>
            </a:r>
            <a:r>
              <a:rPr lang="en-GB" sz="2400" noProof="0" dirty="0" smtClean="0"/>
              <a:t>):</a:t>
            </a:r>
          </a:p>
          <a:p>
            <a:pPr lvl="1"/>
            <a:r>
              <a:rPr lang="en-GB" sz="1600" noProof="0" dirty="0" smtClean="0"/>
              <a:t>Description</a:t>
            </a:r>
          </a:p>
          <a:p>
            <a:pPr lvl="1"/>
            <a:r>
              <a:rPr lang="en-GB" sz="2000" noProof="0" dirty="0" smtClean="0"/>
              <a:t>Narration</a:t>
            </a:r>
          </a:p>
          <a:p>
            <a:pPr lvl="1"/>
            <a:r>
              <a:rPr lang="en-GB" sz="2000" noProof="0" dirty="0" smtClean="0"/>
              <a:t>Argumentation, etc. </a:t>
            </a:r>
          </a:p>
          <a:p>
            <a:r>
              <a:rPr lang="en-GB" sz="2400" noProof="0" dirty="0" smtClean="0"/>
              <a:t>The production of texts in different </a:t>
            </a:r>
            <a:r>
              <a:rPr lang="en-GB" sz="2400" i="1" noProof="0" dirty="0" smtClean="0"/>
              <a:t>contexts </a:t>
            </a:r>
            <a:r>
              <a:rPr lang="en-GB" sz="2400" noProof="0" dirty="0" smtClean="0"/>
              <a:t>(</a:t>
            </a:r>
            <a:r>
              <a:rPr lang="en-GB" sz="2400" noProof="0" dirty="0" err="1" smtClean="0"/>
              <a:t>microfunctions</a:t>
            </a:r>
            <a:r>
              <a:rPr lang="en-GB" sz="2400" noProof="0" dirty="0" smtClean="0"/>
              <a:t>):</a:t>
            </a:r>
          </a:p>
          <a:p>
            <a:pPr lvl="1"/>
            <a:r>
              <a:rPr lang="en-GB" sz="2000" noProof="0" dirty="0" smtClean="0"/>
              <a:t>Complaints </a:t>
            </a:r>
          </a:p>
          <a:p>
            <a:pPr lvl="1"/>
            <a:r>
              <a:rPr lang="en-GB" sz="2000" noProof="0" dirty="0" smtClean="0"/>
              <a:t>Requests</a:t>
            </a:r>
          </a:p>
          <a:p>
            <a:pPr lvl="1"/>
            <a:r>
              <a:rPr lang="en-GB" sz="2000" noProof="0" dirty="0" smtClean="0"/>
              <a:t>Invitations</a:t>
            </a:r>
          </a:p>
          <a:p>
            <a:pPr lvl="1"/>
            <a:r>
              <a:rPr lang="en-GB" sz="2000" noProof="0" dirty="0" smtClean="0"/>
              <a:t>Reports</a:t>
            </a: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14488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Checklist for writing tasks </a:t>
            </a:r>
            <a:endParaRPr lang="en-GB" sz="3600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1371600"/>
            <a:ext cx="8291264" cy="4104457"/>
          </a:xfrm>
        </p:spPr>
        <p:txBody>
          <a:bodyPr/>
          <a:lstStyle/>
          <a:p>
            <a:pPr marL="0" indent="0">
              <a:buNone/>
            </a:pPr>
            <a:r>
              <a:rPr lang="en-GB" sz="2400" noProof="0" dirty="0" smtClean="0"/>
              <a:t>1. Is the topic of the text to be produced accessible to the target candidates and is the context realistic?</a:t>
            </a:r>
          </a:p>
          <a:p>
            <a:pPr marL="0" indent="0">
              <a:buNone/>
            </a:pPr>
            <a:r>
              <a:rPr lang="en-GB" sz="2400" noProof="0" dirty="0" smtClean="0"/>
              <a:t>2. Is the language in the rubrics accessible to candidates at the target level?</a:t>
            </a:r>
          </a:p>
          <a:p>
            <a:pPr marL="0" indent="0">
              <a:buNone/>
            </a:pPr>
            <a:r>
              <a:rPr lang="en-GB" sz="2400" noProof="0" dirty="0" smtClean="0"/>
              <a:t>3. Is the purpose of the task clearly indicated?</a:t>
            </a:r>
          </a:p>
          <a:p>
            <a:pPr marL="0" indent="0">
              <a:buNone/>
            </a:pPr>
            <a:r>
              <a:rPr lang="en-GB" sz="2400" noProof="0" dirty="0" smtClean="0"/>
              <a:t>4. Does the task provide an opportunity for candidates to show their range?</a:t>
            </a:r>
          </a:p>
          <a:p>
            <a:pPr marL="0" indent="0">
              <a:buNone/>
            </a:pPr>
            <a:r>
              <a:rPr lang="en-GB" sz="2400" noProof="0" dirty="0" smtClean="0"/>
              <a:t>5. Is each task within the word count? Is a word count provided?</a:t>
            </a:r>
          </a:p>
          <a:p>
            <a:pPr marL="0" indent="0">
              <a:buNone/>
            </a:pPr>
            <a:r>
              <a:rPr lang="en-GB" sz="2400" noProof="0" dirty="0" smtClean="0"/>
              <a:t>6. Is a marking scheme provided?</a:t>
            </a:r>
          </a:p>
          <a:p>
            <a:pPr marL="0" indent="0">
              <a:buNone/>
            </a:pPr>
            <a:r>
              <a:rPr lang="en-GB" sz="2400" noProof="0" dirty="0" smtClean="0"/>
              <a:t>7. Has a sample answer for each task been provided? 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3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Speaking in the CEFR </a:t>
            </a:r>
            <a:endParaRPr lang="en-GB" sz="3600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90600" y="1447800"/>
            <a:ext cx="8291264" cy="4104457"/>
          </a:xfrm>
        </p:spPr>
        <p:txBody>
          <a:bodyPr/>
          <a:lstStyle/>
          <a:p>
            <a:r>
              <a:rPr lang="en-GB" sz="2400" noProof="0" dirty="0" smtClean="0"/>
              <a:t>Actions performed by persons</a:t>
            </a:r>
          </a:p>
          <a:p>
            <a:r>
              <a:rPr lang="en-GB" sz="2400" noProof="0" dirty="0" smtClean="0"/>
              <a:t>Illustrative scales for </a:t>
            </a:r>
          </a:p>
          <a:p>
            <a:pPr lvl="1"/>
            <a:r>
              <a:rPr lang="en-GB" sz="2000" noProof="0" dirty="0" smtClean="0"/>
              <a:t>Spoken production</a:t>
            </a:r>
          </a:p>
          <a:p>
            <a:pPr lvl="1"/>
            <a:r>
              <a:rPr lang="en-GB" sz="2000" noProof="0" dirty="0" smtClean="0"/>
              <a:t>Spoken interaction</a:t>
            </a:r>
          </a:p>
          <a:p>
            <a:r>
              <a:rPr lang="en-GB" sz="2400" noProof="0" dirty="0" smtClean="0"/>
              <a:t>Various contexts</a:t>
            </a:r>
          </a:p>
          <a:p>
            <a:pPr lvl="2"/>
            <a:r>
              <a:rPr lang="en-GB" sz="2000" noProof="0" dirty="0" smtClean="0"/>
              <a:t>CEFR Table 5, Descriptive categories</a:t>
            </a:r>
          </a:p>
          <a:p>
            <a:r>
              <a:rPr lang="en-GB" sz="2400" noProof="0" dirty="0" smtClean="0"/>
              <a:t>Communicative competences</a:t>
            </a:r>
          </a:p>
          <a:p>
            <a:pPr lvl="2"/>
            <a:r>
              <a:rPr lang="en-GB" sz="2000" noProof="0" dirty="0" smtClean="0"/>
              <a:t>Linguistic competence</a:t>
            </a:r>
          </a:p>
          <a:p>
            <a:pPr lvl="2"/>
            <a:r>
              <a:rPr lang="en-GB" sz="2000" noProof="0" dirty="0" smtClean="0"/>
              <a:t>Sociolinguistic competence</a:t>
            </a: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3620928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smtClean="0"/>
              <a:t>Task characteristics </a:t>
            </a:r>
            <a:endParaRPr lang="en-GB" sz="3600" b="1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2057400"/>
            <a:ext cx="8291264" cy="4104457"/>
          </a:xfrm>
        </p:spPr>
        <p:txBody>
          <a:bodyPr/>
          <a:lstStyle/>
          <a:p>
            <a:r>
              <a:rPr lang="en-GB" altLang="sk-SK" sz="2400" noProof="0" dirty="0" smtClean="0"/>
              <a:t>The stimulus should be as short and clear as possible</a:t>
            </a:r>
          </a:p>
          <a:p>
            <a:r>
              <a:rPr lang="en-GB" altLang="sk-SK" sz="2400" noProof="0" dirty="0" smtClean="0"/>
              <a:t>It must give an adequate framework for the students´ speaking.</a:t>
            </a:r>
          </a:p>
          <a:p>
            <a:r>
              <a:rPr lang="en-GB" altLang="sk-SK" sz="2400" noProof="0" dirty="0" smtClean="0"/>
              <a:t>Pictures or other visual material can be used as a stimulus (but then there can be difficulties of interpretation).</a:t>
            </a:r>
          </a:p>
          <a:p>
            <a:r>
              <a:rPr lang="en-GB" altLang="sk-SK" sz="2400" noProof="0" dirty="0" smtClean="0"/>
              <a:t>The test-takers should know who they are speaking to and how this information will affect what they say.</a:t>
            </a:r>
          </a:p>
          <a:p>
            <a:endParaRPr lang="en-GB" altLang="sk-SK" sz="2400" noProof="0" dirty="0" smtClean="0"/>
          </a:p>
          <a:p>
            <a:pPr marL="0" indent="0">
              <a:buNone/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320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165</TotalTime>
  <Words>616</Words>
  <Application>Microsoft Office PowerPoint</Application>
  <PresentationFormat>Diavoorstelling (4:3)</PresentationFormat>
  <Paragraphs>91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PPT-template-relang</vt:lpstr>
      <vt:lpstr>   RELANG Relating language examinations to the common European reference levels of language proficiency: promoting quality assurance in education and facilitating mobility</vt:lpstr>
      <vt:lpstr>Writing in the CEFR   </vt:lpstr>
      <vt:lpstr>Testing Writing</vt:lpstr>
      <vt:lpstr>The Writing Process</vt:lpstr>
      <vt:lpstr>Task characteristics </vt:lpstr>
      <vt:lpstr>Macrofunctions and microfunctions</vt:lpstr>
      <vt:lpstr>Checklist for writing tasks </vt:lpstr>
      <vt:lpstr>Speaking in the CEFR </vt:lpstr>
      <vt:lpstr>Task characteristics </vt:lpstr>
      <vt:lpstr>CEFR tasks</vt:lpstr>
      <vt:lpstr>Role plays</vt:lpstr>
      <vt:lpstr>Checklist for speaking tasks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36</cp:revision>
  <cp:lastPrinted>2012-09-20T10:53:19Z</cp:lastPrinted>
  <dcterms:created xsi:type="dcterms:W3CDTF">2013-09-12T14:01:04Z</dcterms:created>
  <dcterms:modified xsi:type="dcterms:W3CDTF">2017-01-25T15:37:06Z</dcterms:modified>
</cp:coreProperties>
</file>